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57" r:id="rId7"/>
    <p:sldId id="263" r:id="rId8"/>
    <p:sldId id="264" r:id="rId9"/>
    <p:sldId id="265" r:id="rId10"/>
    <p:sldId id="269" r:id="rId11"/>
    <p:sldId id="274" r:id="rId12"/>
    <p:sldId id="266" r:id="rId13"/>
    <p:sldId id="276" r:id="rId14"/>
    <p:sldId id="279" r:id="rId15"/>
    <p:sldId id="275" r:id="rId16"/>
    <p:sldId id="293" r:id="rId17"/>
    <p:sldId id="296" r:id="rId18"/>
    <p:sldId id="295" r:id="rId19"/>
    <p:sldId id="281" r:id="rId20"/>
    <p:sldId id="280" r:id="rId21"/>
    <p:sldId id="282" r:id="rId22"/>
    <p:sldId id="283" r:id="rId23"/>
    <p:sldId id="285" r:id="rId24"/>
    <p:sldId id="291" r:id="rId25"/>
    <p:sldId id="292" r:id="rId26"/>
    <p:sldId id="288" r:id="rId27"/>
    <p:sldId id="289" r:id="rId28"/>
  </p:sldIdLst>
  <p:sldSz cx="12192000" cy="6858000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8CBA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9C634-5FF8-556B-1C93-4EFC2964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299EC-F58B-46E2-897C-A6C83962C770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042AF-2F8C-6A76-7E75-93E34672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40D24-C352-6ADF-EDC8-67C3B64A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CBD4E-BCFF-458F-AB88-F95AB910705E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501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7B7AE-FAB5-456C-35FA-C3558474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D6B5-97FA-4257-9877-146F0A37B02B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A06F-7DE7-3415-F4DF-18024A9B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7227D-424C-D168-A09A-486D4E22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52A-BD8C-420D-AD45-4A89DA38D7F6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9170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8F810-F68A-571F-9606-68F8BC6C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C48DB-7435-4218-A3F3-BCF55E801BBB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86C5-BA68-63F6-5B7B-095AA05C6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DAF02-AEBD-CE7F-1E01-3C9835A2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D556-36BB-4544-889B-A7A6963571E0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92533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5EB64-1660-788E-35E5-F03D2C218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6304-4F29-4827-9673-AB56823A0493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5F477-8D53-B5F9-1A96-091842C6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CFB42-4246-AF23-14C5-82EA67F1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C19C2-F085-4064-B43C-80C6B50734DF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6678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959AA-E2B7-87B5-4D3D-3D886FDF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1F31-255D-4449-94C7-230CE6588A4E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777C2-9A15-5BA8-C9F1-801B2E577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CC9C2-3268-0DBB-081A-A8476703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5EAB7-320E-4F04-9163-F8B5EF31781B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811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060C1B-7DCA-46A0-A3D4-0B9579B5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C7F2-F2D5-4E40-8F20-C7870EA9A7FF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803587-4790-BB71-2C64-97D3EAAF0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843C53-A899-1303-9898-ECF348F8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385E-0365-4933-998E-63EF2438F257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7368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7C2704-4AEB-1852-8C9B-A928E0C7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039A-7935-4A8E-B4D6-015B5522AA54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B65C27D-C0C4-BDAA-EFBD-812E0D6C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CF334A-D84A-ABF0-4FFB-8D62E32B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BB74-1550-4ABC-8281-E28EA661A1F1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7270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950E27E-BA9B-8856-1024-0E82A163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B284-5156-4BDE-B898-A324DB05D13F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E90E503-18EF-3201-EF64-26F01111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2696C3F-3589-667A-E8AE-B9D2AC421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5D18-F1EE-45C4-961E-1A06BA4B374A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35186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BFF0B6A-B1F5-98A4-3C0B-408B0225F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6075-1802-4DE7-9C03-44E6161B8914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32239B3-AD2F-02D5-C05D-A2085D78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020AB6-B93B-684F-A85D-3900650F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564E-8A2E-43B0-9280-966E5D7299A8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01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36068A-F9EC-63C5-B795-9047490AC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543D9-6897-4546-B72B-E8EF551C1099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8AA3DC-BA1D-D261-83E6-6C7F7DE3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F99CFC-3BC8-8650-6ECC-EDF73927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FACF8-C5BD-4DB5-B02D-B80102D543C2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8085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5DB608-5278-875D-4E6D-5D9A7927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4A4D-1301-427F-B234-28ED2CD99C98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4E684A-8737-8331-002A-0908264A8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37FF7E-6D22-801A-F179-BC5CF682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34BCC-D1EB-4398-812E-69B3B89D30CF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8890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D6F5A7D-F346-D4D8-4207-23490CE791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8701FDA-E5C5-506A-3C0E-3B7EB0C5B0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9A3D1-65BF-2A20-CB00-005A28435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8FC669-7CCA-4F1B-95F9-A1FF120305CE}" type="datetimeFigureOut">
              <a:rPr lang="th-TH"/>
              <a:pPr>
                <a:defRPr/>
              </a:pPr>
              <a:t>06/07/66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B636C-0C84-F148-CDB6-7A3C0F11A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9FB1-A7DD-4D42-0E16-DA7AE67AB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pPr>
              <a:defRPr/>
            </a:pPr>
            <a:fld id="{2A2EDC4C-3AFB-4136-A511-88179E467048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92711542-F6A9-4D01-8BB2-EB868F1DAB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>
                <a:solidFill>
                  <a:srgbClr val="00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 Standards Part I</a:t>
            </a:r>
            <a:endParaRPr lang="th-TH" altLang="en-US" sz="4800" b="1">
              <a:solidFill>
                <a:srgbClr val="0033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0A4AF67F-64D7-82CE-AC41-81D40D6960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ahoma" panose="020B0604030504040204" pitchFamily="34" charset="0"/>
                <a:cs typeface="Tahoma" panose="020B0604030504040204" pitchFamily="34" charset="0"/>
              </a:rPr>
              <a:t>Framework for Evaluation &amp; Sharing</a:t>
            </a:r>
            <a:endParaRPr lang="th-TH" altLang="en-US" sz="2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606359-5552-8439-02B3-3FD8C783965F}"/>
              </a:ext>
            </a:extLst>
          </p:cNvPr>
          <p:cNvSpPr txBox="1"/>
          <p:nvPr/>
        </p:nvSpPr>
        <p:spPr>
          <a:xfrm>
            <a:off x="9921875" y="27844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High Quality Nursing Service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267" name="TextBox 2">
            <a:extLst>
              <a:ext uri="{FF2B5EF4-FFF2-40B4-BE49-F238E27FC236}">
                <a16:creationId xmlns:a16="http://schemas.microsoft.com/office/drawing/2014/main" id="{4117C453-4410-FAC1-7B13-6DD4C08F0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025" y="2211388"/>
            <a:ext cx="2127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ผลลัพธ์ของบริการพยาบาลมีแนวโน้มอย่างไร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D26218-4107-F8AA-2C74-9C5493F42D61}"/>
              </a:ext>
            </a:extLst>
          </p:cNvPr>
          <p:cNvSpPr txBox="1"/>
          <p:nvPr/>
        </p:nvSpPr>
        <p:spPr>
          <a:xfrm>
            <a:off x="2674938" y="1004888"/>
            <a:ext cx="2024062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 Nursing Administration</a:t>
            </a:r>
            <a:endParaRPr lang="th-TH" sz="2000" dirty="0"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Function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E77033-7163-BF7E-F249-DB941F66D8B6}"/>
              </a:ext>
            </a:extLst>
          </p:cNvPr>
          <p:cNvSpPr txBox="1"/>
          <p:nvPr/>
        </p:nvSpPr>
        <p:spPr>
          <a:xfrm>
            <a:off x="7618413" y="27844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Nursing Practice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5D3B70-779F-20A7-1E9F-C158296490A3}"/>
              </a:ext>
            </a:extLst>
          </p:cNvPr>
          <p:cNvSpPr txBox="1"/>
          <p:nvPr/>
        </p:nvSpPr>
        <p:spPr>
          <a:xfrm>
            <a:off x="258763" y="277495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Qualified Leadership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4B8B8B-35DB-87A3-316E-F824483B4341}"/>
              </a:ext>
            </a:extLst>
          </p:cNvPr>
          <p:cNvSpPr txBox="1"/>
          <p:nvPr/>
        </p:nvSpPr>
        <p:spPr>
          <a:xfrm>
            <a:off x="2690813" y="2668588"/>
            <a:ext cx="2025650" cy="923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Adequate &amp; Competent Nursing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715556-D16B-E3AD-4BEA-FB4C93C3727A}"/>
              </a:ext>
            </a:extLst>
          </p:cNvPr>
          <p:cNvSpPr txBox="1"/>
          <p:nvPr/>
        </p:nvSpPr>
        <p:spPr>
          <a:xfrm>
            <a:off x="273050" y="47148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Collaboration on Med, IC, HP, Q&amp;S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1D2684-4138-973B-3430-5E56E4E94781}"/>
              </a:ext>
            </a:extLst>
          </p:cNvPr>
          <p:cNvSpPr txBox="1"/>
          <p:nvPr/>
        </p:nvSpPr>
        <p:spPr>
          <a:xfrm>
            <a:off x="2690813" y="4551363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 Risk/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Quality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B380AF-32CC-3DAF-55FA-D5B2C0881885}"/>
              </a:ext>
            </a:extLst>
          </p:cNvPr>
          <p:cNvSpPr txBox="1"/>
          <p:nvPr/>
        </p:nvSpPr>
        <p:spPr>
          <a:xfrm>
            <a:off x="5122863" y="1004888"/>
            <a:ext cx="2185987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Use Scientific Evidence/Nursing Standards &amp; Ethic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A67C8F-5A57-6009-9565-AE380F2532D0}"/>
              </a:ext>
            </a:extLst>
          </p:cNvPr>
          <p:cNvSpPr txBox="1"/>
          <p:nvPr/>
        </p:nvSpPr>
        <p:spPr>
          <a:xfrm>
            <a:off x="5203825" y="2801938"/>
            <a:ext cx="2025650" cy="644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Nursing Process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9CA6CE-E7BE-F959-F4DD-A1AED3524238}"/>
              </a:ext>
            </a:extLst>
          </p:cNvPr>
          <p:cNvSpPr txBox="1"/>
          <p:nvPr/>
        </p:nvSpPr>
        <p:spPr>
          <a:xfrm>
            <a:off x="7618413" y="400050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Nursing Record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EA6E841-086D-0250-2F99-63B0BCF2A7E9}"/>
              </a:ext>
            </a:extLst>
          </p:cNvPr>
          <p:cNvCxnSpPr>
            <a:stCxn id="5" idx="3"/>
            <a:endCxn id="2" idx="1"/>
          </p:cNvCxnSpPr>
          <p:nvPr/>
        </p:nvCxnSpPr>
        <p:spPr>
          <a:xfrm>
            <a:off x="9644063" y="3138488"/>
            <a:ext cx="277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2A94726-ED3C-F7E0-09F3-DFDD3BF8FC5C}"/>
              </a:ext>
            </a:extLst>
          </p:cNvPr>
          <p:cNvCxnSpPr>
            <a:stCxn id="14" idx="0"/>
            <a:endCxn id="5" idx="2"/>
          </p:cNvCxnSpPr>
          <p:nvPr/>
        </p:nvCxnSpPr>
        <p:spPr>
          <a:xfrm flipV="1">
            <a:off x="8631238" y="3492500"/>
            <a:ext cx="0" cy="50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C300EDF-4074-FBEF-34F3-EE6FF8B9E2BD}"/>
              </a:ext>
            </a:extLst>
          </p:cNvPr>
          <p:cNvSpPr txBox="1"/>
          <p:nvPr/>
        </p:nvSpPr>
        <p:spPr>
          <a:xfrm>
            <a:off x="5203825" y="3990975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Center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A3062A3D-D7C5-0C0D-1666-87458015373C}"/>
              </a:ext>
            </a:extLst>
          </p:cNvPr>
          <p:cNvCxnSpPr>
            <a:stCxn id="12" idx="3"/>
            <a:endCxn id="5" idx="1"/>
          </p:cNvCxnSpPr>
          <p:nvPr/>
        </p:nvCxnSpPr>
        <p:spPr>
          <a:xfrm>
            <a:off x="7229475" y="3124200"/>
            <a:ext cx="388938" cy="142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835ED4BA-87B9-FCFD-1659-41F0C473E0E4}"/>
              </a:ext>
            </a:extLst>
          </p:cNvPr>
          <p:cNvCxnSpPr>
            <a:stCxn id="24" idx="3"/>
            <a:endCxn id="5" idx="1"/>
          </p:cNvCxnSpPr>
          <p:nvPr/>
        </p:nvCxnSpPr>
        <p:spPr>
          <a:xfrm flipV="1">
            <a:off x="7229475" y="3138488"/>
            <a:ext cx="388938" cy="10525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82F4757-AAEC-4D30-EFA0-462602AB7F33}"/>
              </a:ext>
            </a:extLst>
          </p:cNvPr>
          <p:cNvCxnSpPr>
            <a:stCxn id="12" idx="2"/>
            <a:endCxn id="24" idx="0"/>
          </p:cNvCxnSpPr>
          <p:nvPr/>
        </p:nvCxnSpPr>
        <p:spPr>
          <a:xfrm>
            <a:off x="6216650" y="3446463"/>
            <a:ext cx="0" cy="5445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C69DCCBB-985F-C5FF-4BC6-BB50AC39DC45}"/>
              </a:ext>
            </a:extLst>
          </p:cNvPr>
          <p:cNvCxnSpPr>
            <a:stCxn id="11" idx="3"/>
            <a:endCxn id="5" idx="1"/>
          </p:cNvCxnSpPr>
          <p:nvPr/>
        </p:nvCxnSpPr>
        <p:spPr>
          <a:xfrm>
            <a:off x="7308850" y="1512888"/>
            <a:ext cx="309563" cy="1625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057B6D1F-5642-F4AE-A2ED-B4D3E2702CB9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284413" y="3128963"/>
            <a:ext cx="406400" cy="1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B42235FB-9F2D-98DA-DD32-2B9A6CD5F0B9}"/>
              </a:ext>
            </a:extLst>
          </p:cNvPr>
          <p:cNvCxnSpPr>
            <a:stCxn id="6" idx="3"/>
            <a:endCxn id="4" idx="1"/>
          </p:cNvCxnSpPr>
          <p:nvPr/>
        </p:nvCxnSpPr>
        <p:spPr>
          <a:xfrm flipV="1">
            <a:off x="2284413" y="1512888"/>
            <a:ext cx="390525" cy="16160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FE0A1927-636B-5F68-FFDB-A18AFBDCFB96}"/>
              </a:ext>
            </a:extLst>
          </p:cNvPr>
          <p:cNvCxnSpPr>
            <a:stCxn id="6" idx="3"/>
            <a:endCxn id="10" idx="1"/>
          </p:cNvCxnSpPr>
          <p:nvPr/>
        </p:nvCxnSpPr>
        <p:spPr>
          <a:xfrm>
            <a:off x="2284413" y="3128963"/>
            <a:ext cx="406400" cy="1930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092C344E-140B-BCEB-3062-95517573AD0C}"/>
              </a:ext>
            </a:extLst>
          </p:cNvPr>
          <p:cNvCxnSpPr>
            <a:stCxn id="2" idx="2"/>
            <a:endCxn id="10" idx="2"/>
          </p:cNvCxnSpPr>
          <p:nvPr/>
        </p:nvCxnSpPr>
        <p:spPr>
          <a:xfrm rot="5400000">
            <a:off x="6281737" y="914401"/>
            <a:ext cx="2074863" cy="7231062"/>
          </a:xfrm>
          <a:prstGeom prst="bentConnector3">
            <a:avLst>
              <a:gd name="adj1" fmla="val 1110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>
            <a:extLst>
              <a:ext uri="{FF2B5EF4-FFF2-40B4-BE49-F238E27FC236}">
                <a16:creationId xmlns:a16="http://schemas.microsoft.com/office/drawing/2014/main" id="{553D5610-7C62-5500-2F5F-0350034A52FF}"/>
              </a:ext>
            </a:extLst>
          </p:cNvPr>
          <p:cNvCxnSpPr>
            <a:stCxn id="6" idx="2"/>
            <a:endCxn id="8" idx="0"/>
          </p:cNvCxnSpPr>
          <p:nvPr/>
        </p:nvCxnSpPr>
        <p:spPr>
          <a:xfrm>
            <a:off x="1271588" y="3482975"/>
            <a:ext cx="14287" cy="12319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Elbow Connector 1026">
            <a:extLst>
              <a:ext uri="{FF2B5EF4-FFF2-40B4-BE49-F238E27FC236}">
                <a16:creationId xmlns:a16="http://schemas.microsoft.com/office/drawing/2014/main" id="{6C6AD023-0A81-9ACD-8A41-E1473F27EEB1}"/>
              </a:ext>
            </a:extLst>
          </p:cNvPr>
          <p:cNvCxnSpPr>
            <a:stCxn id="8" idx="2"/>
            <a:endCxn id="10" idx="2"/>
          </p:cNvCxnSpPr>
          <p:nvPr/>
        </p:nvCxnSpPr>
        <p:spPr>
          <a:xfrm rot="16200000" flipH="1">
            <a:off x="2422525" y="4286250"/>
            <a:ext cx="144463" cy="2417763"/>
          </a:xfrm>
          <a:prstGeom prst="bentConnector3">
            <a:avLst>
              <a:gd name="adj1" fmla="val 25833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>
            <a:extLst>
              <a:ext uri="{FF2B5EF4-FFF2-40B4-BE49-F238E27FC236}">
                <a16:creationId xmlns:a16="http://schemas.microsoft.com/office/drawing/2014/main" id="{D401B8EB-3FDA-434B-EB41-AB949759D4DA}"/>
              </a:ext>
            </a:extLst>
          </p:cNvPr>
          <p:cNvCxnSpPr>
            <a:stCxn id="7" idx="3"/>
            <a:endCxn id="12" idx="1"/>
          </p:cNvCxnSpPr>
          <p:nvPr/>
        </p:nvCxnSpPr>
        <p:spPr>
          <a:xfrm flipV="1">
            <a:off x="4716463" y="3124200"/>
            <a:ext cx="487362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>
            <a:extLst>
              <a:ext uri="{FF2B5EF4-FFF2-40B4-BE49-F238E27FC236}">
                <a16:creationId xmlns:a16="http://schemas.microsoft.com/office/drawing/2014/main" id="{58A05CDF-359A-EB86-E45C-E97FD9E61B32}"/>
              </a:ext>
            </a:extLst>
          </p:cNvPr>
          <p:cNvCxnSpPr>
            <a:stCxn id="4" idx="3"/>
            <a:endCxn id="11" idx="1"/>
          </p:cNvCxnSpPr>
          <p:nvPr/>
        </p:nvCxnSpPr>
        <p:spPr>
          <a:xfrm flipV="1">
            <a:off x="4699000" y="1512888"/>
            <a:ext cx="4238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Elbow Connector 1040">
            <a:extLst>
              <a:ext uri="{FF2B5EF4-FFF2-40B4-BE49-F238E27FC236}">
                <a16:creationId xmlns:a16="http://schemas.microsoft.com/office/drawing/2014/main" id="{A183E24F-7359-15E0-ABB6-146A02C0AF0D}"/>
              </a:ext>
            </a:extLst>
          </p:cNvPr>
          <p:cNvCxnSpPr>
            <a:stCxn id="4" idx="3"/>
            <a:endCxn id="12" idx="1"/>
          </p:cNvCxnSpPr>
          <p:nvPr/>
        </p:nvCxnSpPr>
        <p:spPr>
          <a:xfrm>
            <a:off x="4699000" y="1512888"/>
            <a:ext cx="504825" cy="16113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Elbow Connector 1046">
            <a:extLst>
              <a:ext uri="{FF2B5EF4-FFF2-40B4-BE49-F238E27FC236}">
                <a16:creationId xmlns:a16="http://schemas.microsoft.com/office/drawing/2014/main" id="{F23AB847-8764-96C8-87B4-0E35EDD1FE72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 flipV="1">
            <a:off x="4716463" y="3124200"/>
            <a:ext cx="487362" cy="19351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4" name="TextBox 87">
            <a:extLst>
              <a:ext uri="{FF2B5EF4-FFF2-40B4-BE49-F238E27FC236}">
                <a16:creationId xmlns:a16="http://schemas.microsoft.com/office/drawing/2014/main" id="{B7A4D51E-5DCD-E8A6-6F6A-A4EDB7943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876925"/>
            <a:ext cx="21256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มีการนำข้อมูลผลลัพธ์ของบริการพยาบาลไปใช้ประโยชน์อย่างไร</a:t>
            </a:r>
          </a:p>
        </p:txBody>
      </p:sp>
      <p:sp>
        <p:nvSpPr>
          <p:cNvPr id="11295" name="TextBox 88">
            <a:extLst>
              <a:ext uri="{FF2B5EF4-FFF2-40B4-BE49-F238E27FC236}">
                <a16:creationId xmlns:a16="http://schemas.microsoft.com/office/drawing/2014/main" id="{F3ABF1BB-001D-D956-A17E-E4E991133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3150" y="4752975"/>
            <a:ext cx="23542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บันทึกทางการพยาบาลมคุณภาพ ประสิทธิภาพ และถูกนำไปใช้ประโยชน์อย่างไร</a:t>
            </a:r>
          </a:p>
        </p:txBody>
      </p:sp>
      <p:sp>
        <p:nvSpPr>
          <p:cNvPr id="11296" name="TextBox 89">
            <a:extLst>
              <a:ext uri="{FF2B5EF4-FFF2-40B4-BE49-F238E27FC236}">
                <a16:creationId xmlns:a16="http://schemas.microsoft.com/office/drawing/2014/main" id="{1947E6E5-85EE-6979-E67B-0F4562526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275" y="423863"/>
            <a:ext cx="2270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มีการใช้ข้อมูลวิชาการเพื่อปรับบริการให้ทันสมัยอย่างไร</a:t>
            </a:r>
          </a:p>
        </p:txBody>
      </p:sp>
      <p:sp>
        <p:nvSpPr>
          <p:cNvPr id="11297" name="TextBox 90">
            <a:extLst>
              <a:ext uri="{FF2B5EF4-FFF2-40B4-BE49-F238E27FC236}">
                <a16:creationId xmlns:a16="http://schemas.microsoft.com/office/drawing/2014/main" id="{BB9F00BA-5562-9007-5525-A6237346C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3609975"/>
            <a:ext cx="227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อัตรากำลังและความสามารถของพยาบาลเป็นอย่างไร</a:t>
            </a:r>
          </a:p>
        </p:txBody>
      </p:sp>
      <p:sp>
        <p:nvSpPr>
          <p:cNvPr id="11298" name="TextBox 91">
            <a:extLst>
              <a:ext uri="{FF2B5EF4-FFF2-40B4-BE49-F238E27FC236}">
                <a16:creationId xmlns:a16="http://schemas.microsoft.com/office/drawing/2014/main" id="{517659B9-1EE6-BDD2-4440-613D50BA3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3338" y="2308225"/>
            <a:ext cx="227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มีการบ่งชี้และตอบสนองต่อปัญหาของผู้ป่วยดีเพียงใด</a:t>
            </a:r>
          </a:p>
        </p:txBody>
      </p:sp>
      <p:sp>
        <p:nvSpPr>
          <p:cNvPr id="11299" name="TextBox 92">
            <a:extLst>
              <a:ext uri="{FF2B5EF4-FFF2-40B4-BE49-F238E27FC236}">
                <a16:creationId xmlns:a16="http://schemas.microsoft.com/office/drawing/2014/main" id="{74E40085-0965-5A29-B593-54862700E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5884863"/>
            <a:ext cx="21256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มีการประสานความร่วมมือกับโครงสร้างในระดับองค์กรอย่างไร</a:t>
            </a:r>
          </a:p>
        </p:txBody>
      </p:sp>
      <p:sp>
        <p:nvSpPr>
          <p:cNvPr id="11300" name="TextBox 93">
            <a:extLst>
              <a:ext uri="{FF2B5EF4-FFF2-40B4-BE49-F238E27FC236}">
                <a16:creationId xmlns:a16="http://schemas.microsoft.com/office/drawing/2014/main" id="{FA415E29-17B2-04D8-A146-6DC516B58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2203450"/>
            <a:ext cx="17986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ผู้นำทางการพยาบาลเก่งด้านไหน</a:t>
            </a:r>
          </a:p>
        </p:txBody>
      </p:sp>
      <p:sp>
        <p:nvSpPr>
          <p:cNvPr id="11301" name="TextBox 95">
            <a:extLst>
              <a:ext uri="{FF2B5EF4-FFF2-40B4-BE49-F238E27FC236}">
                <a16:creationId xmlns:a16="http://schemas.microsoft.com/office/drawing/2014/main" id="{92569DC2-24C6-0B21-3E1F-F54D1BBFF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1463"/>
            <a:ext cx="22701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มีจุดเน้นและการพัฒนาในเรื่องการนิเทศและกำกับดูแลทางการพยาบาลอย่างไร</a:t>
            </a:r>
          </a:p>
        </p:txBody>
      </p:sp>
      <p:sp>
        <p:nvSpPr>
          <p:cNvPr id="11302" name="TextBox 96">
            <a:extLst>
              <a:ext uri="{FF2B5EF4-FFF2-40B4-BE49-F238E27FC236}">
                <a16:creationId xmlns:a16="http://schemas.microsoft.com/office/drawing/2014/main" id="{8316A609-9E0A-493B-416F-5DA48D866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075" y="5915025"/>
            <a:ext cx="2270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ประสิทธิผลของการบริหารความเสี่ยงและคุณภาพเป็นอย่าไงร</a:t>
            </a:r>
          </a:p>
        </p:txBody>
      </p:sp>
      <p:sp>
        <p:nvSpPr>
          <p:cNvPr id="11303" name="TextBox 97">
            <a:extLst>
              <a:ext uri="{FF2B5EF4-FFF2-40B4-BE49-F238E27FC236}">
                <a16:creationId xmlns:a16="http://schemas.microsoft.com/office/drawing/2014/main" id="{7C770251-A82A-254A-0C82-44F2D7102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8850" y="174625"/>
            <a:ext cx="3163888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II-2.1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การกำกับดูแลวิชาชีพ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ด้านการพยาบาล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9D2BBA-C7EB-252D-8013-D23150EFD2B0}"/>
              </a:ext>
            </a:extLst>
          </p:cNvPr>
          <p:cNvSpPr txBox="1"/>
          <p:nvPr/>
        </p:nvSpPr>
        <p:spPr>
          <a:xfrm>
            <a:off x="7653338" y="175260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Nursing Teamwork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B365906-5E0C-EE98-96A5-8D355BC15C59}"/>
              </a:ext>
            </a:extLst>
          </p:cNvPr>
          <p:cNvCxnSpPr/>
          <p:nvPr/>
        </p:nvCxnSpPr>
        <p:spPr>
          <a:xfrm flipV="1">
            <a:off x="8631238" y="2325688"/>
            <a:ext cx="0" cy="50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6" name="TextBox 8">
            <a:extLst>
              <a:ext uri="{FF2B5EF4-FFF2-40B4-BE49-F238E27FC236}">
                <a16:creationId xmlns:a16="http://schemas.microsoft.com/office/drawing/2014/main" id="{10161659-3F0D-B7E6-52BC-A626A1F15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138238"/>
            <a:ext cx="3721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สามารถทำงานและสื่อสารร่วมกันในทีม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และระหว่างทีมดูแลผู้ป่วยอย่างองค์รวมได้อย่างไร</a:t>
            </a:r>
            <a:endParaRPr lang="en-US" altLang="en-US" sz="1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D698F2-3F0B-0F9E-B342-B1604C163AE1}"/>
              </a:ext>
            </a:extLst>
          </p:cNvPr>
          <p:cNvSpPr txBox="1"/>
          <p:nvPr/>
        </p:nvSpPr>
        <p:spPr>
          <a:xfrm>
            <a:off x="9921875" y="27844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High Quality Medical Service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291" name="TextBox 2">
            <a:extLst>
              <a:ext uri="{FF2B5EF4-FFF2-40B4-BE49-F238E27FC236}">
                <a16:creationId xmlns:a16="http://schemas.microsoft.com/office/drawing/2014/main" id="{E42E6EE3-3E09-1C9C-2B6D-9C111F584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1075" y="2019300"/>
            <a:ext cx="2127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ผลลัพธ์ของบริการทางการแพทย์มีแนวโน้มอย่างไร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78A9B8-84F2-1C08-CA06-02FEFF1B6F50}"/>
              </a:ext>
            </a:extLst>
          </p:cNvPr>
          <p:cNvSpPr txBox="1"/>
          <p:nvPr/>
        </p:nvSpPr>
        <p:spPr>
          <a:xfrm>
            <a:off x="2674938" y="1149350"/>
            <a:ext cx="20240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Credential, Privilege, CME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C9E563-621B-A284-C6F9-75FC4C3F28EB}"/>
              </a:ext>
            </a:extLst>
          </p:cNvPr>
          <p:cNvSpPr txBox="1"/>
          <p:nvPr/>
        </p:nvSpPr>
        <p:spPr>
          <a:xfrm>
            <a:off x="7618413" y="27844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Medical Practice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D47C7E-6317-EA91-5E66-AFB235429271}"/>
              </a:ext>
            </a:extLst>
          </p:cNvPr>
          <p:cNvSpPr txBox="1"/>
          <p:nvPr/>
        </p:nvSpPr>
        <p:spPr>
          <a:xfrm>
            <a:off x="258763" y="2774950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MSO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18E605-1052-4BAC-22D7-710EC1689B97}"/>
              </a:ext>
            </a:extLst>
          </p:cNvPr>
          <p:cNvSpPr txBox="1"/>
          <p:nvPr/>
        </p:nvSpPr>
        <p:spPr>
          <a:xfrm>
            <a:off x="2690813" y="2624138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Communication  Problem Solving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Agreement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8556FC-CBE6-E976-5211-A10506F34BE0}"/>
              </a:ext>
            </a:extLst>
          </p:cNvPr>
          <p:cNvSpPr txBox="1"/>
          <p:nvPr/>
        </p:nvSpPr>
        <p:spPr>
          <a:xfrm>
            <a:off x="273050" y="471487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Collaboration on Med, IC, HP, Q&amp;S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3BF1D6-3E7C-D982-7074-A06404B03BAE}"/>
              </a:ext>
            </a:extLst>
          </p:cNvPr>
          <p:cNvSpPr txBox="1"/>
          <p:nvPr/>
        </p:nvSpPr>
        <p:spPr>
          <a:xfrm>
            <a:off x="2690813" y="4551363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Quality Monitoring &amp; Improvement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3BFA8E-A636-0D9F-42DB-6C7D7E93F76D}"/>
              </a:ext>
            </a:extLst>
          </p:cNvPr>
          <p:cNvSpPr txBox="1"/>
          <p:nvPr/>
        </p:nvSpPr>
        <p:spPr>
          <a:xfrm>
            <a:off x="5122863" y="1004888"/>
            <a:ext cx="2185987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Use Scientific Evidence/Medical Standards &amp; Ethic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35D7B9-BF85-C616-8DBB-C9F3A26C16FB}"/>
              </a:ext>
            </a:extLst>
          </p:cNvPr>
          <p:cNvSpPr txBox="1"/>
          <p:nvPr/>
        </p:nvSpPr>
        <p:spPr>
          <a:xfrm>
            <a:off x="5203825" y="2625725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Care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455850-0041-CB11-D6FE-79A178035CDD}"/>
              </a:ext>
            </a:extLst>
          </p:cNvPr>
          <p:cNvSpPr txBox="1"/>
          <p:nvPr/>
        </p:nvSpPr>
        <p:spPr>
          <a:xfrm>
            <a:off x="7618413" y="400050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Medical Record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63D5844-4FE5-CD32-B3B2-8B33336C224D}"/>
              </a:ext>
            </a:extLst>
          </p:cNvPr>
          <p:cNvCxnSpPr>
            <a:stCxn id="5" idx="3"/>
            <a:endCxn id="2" idx="1"/>
          </p:cNvCxnSpPr>
          <p:nvPr/>
        </p:nvCxnSpPr>
        <p:spPr>
          <a:xfrm>
            <a:off x="9644063" y="3138488"/>
            <a:ext cx="277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276DD9-3C4A-BAD0-84EA-AC2115713F8B}"/>
              </a:ext>
            </a:extLst>
          </p:cNvPr>
          <p:cNvCxnSpPr>
            <a:stCxn id="14" idx="0"/>
            <a:endCxn id="5" idx="2"/>
          </p:cNvCxnSpPr>
          <p:nvPr/>
        </p:nvCxnSpPr>
        <p:spPr>
          <a:xfrm flipV="1">
            <a:off x="8631238" y="3492500"/>
            <a:ext cx="0" cy="50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5FC54A7-9165-CF9C-F10F-CD6E3B49F8EE}"/>
              </a:ext>
            </a:extLst>
          </p:cNvPr>
          <p:cNvSpPr txBox="1"/>
          <p:nvPr/>
        </p:nvSpPr>
        <p:spPr>
          <a:xfrm>
            <a:off x="5203825" y="3990975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Center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8DE906C6-AA43-0847-9F20-5EF23539833D}"/>
              </a:ext>
            </a:extLst>
          </p:cNvPr>
          <p:cNvCxnSpPr>
            <a:stCxn id="12" idx="3"/>
            <a:endCxn id="5" idx="1"/>
          </p:cNvCxnSpPr>
          <p:nvPr/>
        </p:nvCxnSpPr>
        <p:spPr>
          <a:xfrm>
            <a:off x="7229475" y="3133725"/>
            <a:ext cx="388938" cy="47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40AD73BD-DAE4-A2E2-A413-E823156D44BC}"/>
              </a:ext>
            </a:extLst>
          </p:cNvPr>
          <p:cNvCxnSpPr>
            <a:stCxn id="24" idx="3"/>
            <a:endCxn id="5" idx="1"/>
          </p:cNvCxnSpPr>
          <p:nvPr/>
        </p:nvCxnSpPr>
        <p:spPr>
          <a:xfrm flipV="1">
            <a:off x="7229475" y="3138488"/>
            <a:ext cx="388938" cy="10525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7C11640-4351-6DEF-597B-F37B69D20549}"/>
              </a:ext>
            </a:extLst>
          </p:cNvPr>
          <p:cNvCxnSpPr>
            <a:stCxn id="12" idx="2"/>
            <a:endCxn id="24" idx="0"/>
          </p:cNvCxnSpPr>
          <p:nvPr/>
        </p:nvCxnSpPr>
        <p:spPr>
          <a:xfrm>
            <a:off x="6216650" y="3641725"/>
            <a:ext cx="0" cy="3492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04328EC5-7616-4127-E005-84AB1640E354}"/>
              </a:ext>
            </a:extLst>
          </p:cNvPr>
          <p:cNvCxnSpPr>
            <a:stCxn id="11" idx="3"/>
            <a:endCxn id="5" idx="1"/>
          </p:cNvCxnSpPr>
          <p:nvPr/>
        </p:nvCxnSpPr>
        <p:spPr>
          <a:xfrm>
            <a:off x="7308850" y="1512888"/>
            <a:ext cx="309563" cy="1625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E5C15BD8-7A66-2A75-59DF-68D80299524E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284413" y="2974975"/>
            <a:ext cx="406400" cy="1571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FDC9312-32FE-4B55-CB7E-B0822B312E97}"/>
              </a:ext>
            </a:extLst>
          </p:cNvPr>
          <p:cNvCxnSpPr>
            <a:stCxn id="6" idx="3"/>
            <a:endCxn id="4" idx="1"/>
          </p:cNvCxnSpPr>
          <p:nvPr/>
        </p:nvCxnSpPr>
        <p:spPr>
          <a:xfrm flipV="1">
            <a:off x="2284413" y="1503363"/>
            <a:ext cx="390525" cy="14716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A671DE89-8B9C-03B5-4937-58CF51943CE3}"/>
              </a:ext>
            </a:extLst>
          </p:cNvPr>
          <p:cNvCxnSpPr>
            <a:stCxn id="6" idx="3"/>
            <a:endCxn id="10" idx="1"/>
          </p:cNvCxnSpPr>
          <p:nvPr/>
        </p:nvCxnSpPr>
        <p:spPr>
          <a:xfrm>
            <a:off x="2284413" y="2974975"/>
            <a:ext cx="406400" cy="20843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C140C3DA-D862-1326-7A85-2165744129AB}"/>
              </a:ext>
            </a:extLst>
          </p:cNvPr>
          <p:cNvCxnSpPr>
            <a:stCxn id="2" idx="2"/>
            <a:endCxn id="10" idx="2"/>
          </p:cNvCxnSpPr>
          <p:nvPr/>
        </p:nvCxnSpPr>
        <p:spPr>
          <a:xfrm rot="5400000">
            <a:off x="6281737" y="914401"/>
            <a:ext cx="2074863" cy="7231062"/>
          </a:xfrm>
          <a:prstGeom prst="bentConnector3">
            <a:avLst>
              <a:gd name="adj1" fmla="val 1110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>
            <a:extLst>
              <a:ext uri="{FF2B5EF4-FFF2-40B4-BE49-F238E27FC236}">
                <a16:creationId xmlns:a16="http://schemas.microsoft.com/office/drawing/2014/main" id="{B72DE23D-7715-54EB-FE8E-0878751BA20B}"/>
              </a:ext>
            </a:extLst>
          </p:cNvPr>
          <p:cNvCxnSpPr>
            <a:stCxn id="6" idx="2"/>
            <a:endCxn id="8" idx="0"/>
          </p:cNvCxnSpPr>
          <p:nvPr/>
        </p:nvCxnSpPr>
        <p:spPr>
          <a:xfrm>
            <a:off x="1271588" y="3175000"/>
            <a:ext cx="14287" cy="15398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Elbow Connector 1026">
            <a:extLst>
              <a:ext uri="{FF2B5EF4-FFF2-40B4-BE49-F238E27FC236}">
                <a16:creationId xmlns:a16="http://schemas.microsoft.com/office/drawing/2014/main" id="{81298455-E90E-08CC-870A-507A1887067C}"/>
              </a:ext>
            </a:extLst>
          </p:cNvPr>
          <p:cNvCxnSpPr>
            <a:stCxn id="8" idx="2"/>
            <a:endCxn id="10" idx="2"/>
          </p:cNvCxnSpPr>
          <p:nvPr/>
        </p:nvCxnSpPr>
        <p:spPr>
          <a:xfrm rot="16200000" flipH="1">
            <a:off x="2422525" y="4286250"/>
            <a:ext cx="144463" cy="2417763"/>
          </a:xfrm>
          <a:prstGeom prst="bentConnector3">
            <a:avLst>
              <a:gd name="adj1" fmla="val 25833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>
            <a:extLst>
              <a:ext uri="{FF2B5EF4-FFF2-40B4-BE49-F238E27FC236}">
                <a16:creationId xmlns:a16="http://schemas.microsoft.com/office/drawing/2014/main" id="{E7858AB4-41FB-B264-2FEF-699116495D08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4716463" y="3132138"/>
            <a:ext cx="487362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>
            <a:extLst>
              <a:ext uri="{FF2B5EF4-FFF2-40B4-BE49-F238E27FC236}">
                <a16:creationId xmlns:a16="http://schemas.microsoft.com/office/drawing/2014/main" id="{9755BA91-FFE8-6C17-0BCB-B5324611D347}"/>
              </a:ext>
            </a:extLst>
          </p:cNvPr>
          <p:cNvCxnSpPr>
            <a:stCxn id="4" idx="3"/>
            <a:endCxn id="11" idx="1"/>
          </p:cNvCxnSpPr>
          <p:nvPr/>
        </p:nvCxnSpPr>
        <p:spPr>
          <a:xfrm>
            <a:off x="4699000" y="1503363"/>
            <a:ext cx="423863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Elbow Connector 1040">
            <a:extLst>
              <a:ext uri="{FF2B5EF4-FFF2-40B4-BE49-F238E27FC236}">
                <a16:creationId xmlns:a16="http://schemas.microsoft.com/office/drawing/2014/main" id="{BBF6D28F-B722-F826-10BA-7CF41662A0BE}"/>
              </a:ext>
            </a:extLst>
          </p:cNvPr>
          <p:cNvCxnSpPr>
            <a:stCxn id="4" idx="3"/>
            <a:endCxn id="12" idx="1"/>
          </p:cNvCxnSpPr>
          <p:nvPr/>
        </p:nvCxnSpPr>
        <p:spPr>
          <a:xfrm>
            <a:off x="4699000" y="1503363"/>
            <a:ext cx="504825" cy="16303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Elbow Connector 1046">
            <a:extLst>
              <a:ext uri="{FF2B5EF4-FFF2-40B4-BE49-F238E27FC236}">
                <a16:creationId xmlns:a16="http://schemas.microsoft.com/office/drawing/2014/main" id="{25CB2390-A372-114E-085A-938BBC288933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 flipV="1">
            <a:off x="4716463" y="3133725"/>
            <a:ext cx="487362" cy="19256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8" name="TextBox 87">
            <a:extLst>
              <a:ext uri="{FF2B5EF4-FFF2-40B4-BE49-F238E27FC236}">
                <a16:creationId xmlns:a16="http://schemas.microsoft.com/office/drawing/2014/main" id="{8C97E10F-C5EE-DF19-416B-99BB24A88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876925"/>
            <a:ext cx="21256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มีการนำข้อมูลผลลัพธ์ของบริการทางการแพทย์ ไปใช้ประโยชน์อย่างไร</a:t>
            </a:r>
          </a:p>
        </p:txBody>
      </p:sp>
      <p:sp>
        <p:nvSpPr>
          <p:cNvPr id="12319" name="TextBox 88">
            <a:extLst>
              <a:ext uri="{FF2B5EF4-FFF2-40B4-BE49-F238E27FC236}">
                <a16:creationId xmlns:a16="http://schemas.microsoft.com/office/drawing/2014/main" id="{B7ABFD81-F614-044D-F994-B01611C75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7613" y="4795838"/>
            <a:ext cx="23542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บันทึกทางการแพทย์มีคุณภาพ ประสิทธิภาพ และถูกนำไปใช้ประโยชน์อย่างไร</a:t>
            </a:r>
          </a:p>
        </p:txBody>
      </p:sp>
      <p:sp>
        <p:nvSpPr>
          <p:cNvPr id="12320" name="TextBox 89">
            <a:extLst>
              <a:ext uri="{FF2B5EF4-FFF2-40B4-BE49-F238E27FC236}">
                <a16:creationId xmlns:a16="http://schemas.microsoft.com/office/drawing/2014/main" id="{7CA9E4B6-7F25-D8A5-B8F2-803A2ADA4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275" y="423863"/>
            <a:ext cx="2270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มีการใช้ข้อมูลวิชาการเพื่อปรับบริการให้ทันสมัยอย่างไร</a:t>
            </a:r>
          </a:p>
        </p:txBody>
      </p:sp>
      <p:sp>
        <p:nvSpPr>
          <p:cNvPr id="12321" name="TextBox 91">
            <a:extLst>
              <a:ext uri="{FF2B5EF4-FFF2-40B4-BE49-F238E27FC236}">
                <a16:creationId xmlns:a16="http://schemas.microsoft.com/office/drawing/2014/main" id="{6AC3F6A5-8BB9-99EE-9AC7-A2B61606A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3338" y="1873250"/>
            <a:ext cx="22701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มีการบริหารจัดการและพัฒนากระบวนการดูแลผู้ป่วยให้มีประสิทธิภาพอย่างไร</a:t>
            </a:r>
          </a:p>
        </p:txBody>
      </p:sp>
      <p:sp>
        <p:nvSpPr>
          <p:cNvPr id="12322" name="TextBox 92">
            <a:extLst>
              <a:ext uri="{FF2B5EF4-FFF2-40B4-BE49-F238E27FC236}">
                <a16:creationId xmlns:a16="http://schemas.microsoft.com/office/drawing/2014/main" id="{12B97CBD-27FF-94EA-4347-2FC79EE65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5884863"/>
            <a:ext cx="21256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มีการประสานความร่วมมือกับโครงสร้างในระดับองค์กรอย่างไร</a:t>
            </a:r>
          </a:p>
        </p:txBody>
      </p:sp>
      <p:sp>
        <p:nvSpPr>
          <p:cNvPr id="12323" name="TextBox 93">
            <a:extLst>
              <a:ext uri="{FF2B5EF4-FFF2-40B4-BE49-F238E27FC236}">
                <a16:creationId xmlns:a16="http://schemas.microsoft.com/office/drawing/2014/main" id="{257A3635-295C-C2E1-7E9D-035DDC938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509588"/>
            <a:ext cx="179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MSO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มีส่วนช่วยผู้บริหารอย่างไรบ้าง</a:t>
            </a:r>
          </a:p>
        </p:txBody>
      </p:sp>
      <p:sp>
        <p:nvSpPr>
          <p:cNvPr id="12324" name="TextBox 95">
            <a:extLst>
              <a:ext uri="{FF2B5EF4-FFF2-40B4-BE49-F238E27FC236}">
                <a16:creationId xmlns:a16="http://schemas.microsoft.com/office/drawing/2014/main" id="{277F0028-C884-D4C7-32BB-73327E80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7675"/>
            <a:ext cx="2270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มีจุดเน้นและการพัฒนาในเรื่อง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 credential, privileges, CME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อย่างไร</a:t>
            </a:r>
          </a:p>
        </p:txBody>
      </p:sp>
      <p:sp>
        <p:nvSpPr>
          <p:cNvPr id="12325" name="TextBox 96">
            <a:extLst>
              <a:ext uri="{FF2B5EF4-FFF2-40B4-BE49-F238E27FC236}">
                <a16:creationId xmlns:a16="http://schemas.microsoft.com/office/drawing/2014/main" id="{1665B6E8-7198-0216-17DC-023814A2B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075" y="5915025"/>
            <a:ext cx="2270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ประสิทธิผลของการบริหารความเสี่ยงและคุณภาพเป็นอย่าไร</a:t>
            </a:r>
          </a:p>
        </p:txBody>
      </p:sp>
      <p:sp>
        <p:nvSpPr>
          <p:cNvPr id="12326" name="TextBox 97">
            <a:extLst>
              <a:ext uri="{FF2B5EF4-FFF2-40B4-BE49-F238E27FC236}">
                <a16:creationId xmlns:a16="http://schemas.microsoft.com/office/drawing/2014/main" id="{D3A529E9-4EFF-7B19-9E1C-B18A9E4AF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8263" y="96838"/>
            <a:ext cx="3233737" cy="955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II-2.2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การกำกับดูแลวิชาชีพ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ด้านการแพทย์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96DB942-1794-1886-DDC6-E6F094792FC0}"/>
              </a:ext>
            </a:extLst>
          </p:cNvPr>
          <p:cNvSpPr txBox="1"/>
          <p:nvPr/>
        </p:nvSpPr>
        <p:spPr>
          <a:xfrm>
            <a:off x="258763" y="1130300"/>
            <a:ext cx="2025650" cy="706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Advisory to Management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9E82070-1487-4834-62ED-6F3F6891C65A}"/>
              </a:ext>
            </a:extLst>
          </p:cNvPr>
          <p:cNvCxnSpPr>
            <a:stCxn id="6" idx="0"/>
            <a:endCxn id="41" idx="2"/>
          </p:cNvCxnSpPr>
          <p:nvPr/>
        </p:nvCxnSpPr>
        <p:spPr>
          <a:xfrm flipH="1" flipV="1">
            <a:off x="1271588" y="1836738"/>
            <a:ext cx="0" cy="9382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9" name="TextBox 42">
            <a:extLst>
              <a:ext uri="{FF2B5EF4-FFF2-40B4-BE49-F238E27FC236}">
                <a16:creationId xmlns:a16="http://schemas.microsoft.com/office/drawing/2014/main" id="{42893A45-4CA4-0657-C38E-0C98C3701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770063"/>
            <a:ext cx="2270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มีกลไกในการพัฒนาและสื่อสาร ข้อตกลง แนวทางปฏิบัติ และการแก้ปัญหาภายในองค์กรอย่างไร </a:t>
            </a:r>
          </a:p>
        </p:txBody>
      </p:sp>
      <p:sp>
        <p:nvSpPr>
          <p:cNvPr id="12330" name="TextBox 43">
            <a:extLst>
              <a:ext uri="{FF2B5EF4-FFF2-40B4-BE49-F238E27FC236}">
                <a16:creationId xmlns:a16="http://schemas.microsoft.com/office/drawing/2014/main" id="{F7D70D79-D792-C05F-BC7D-C2D8887BA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700463"/>
            <a:ext cx="22701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มีระบบกำกับดูแลมาตรฐาน คุณภาพและจริยธรรมของวิชาชีพอย่างไร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9FF2453-BD3E-6C0C-3D75-1DDF371F36EF}"/>
              </a:ext>
            </a:extLst>
          </p:cNvPr>
          <p:cNvSpPr txBox="1"/>
          <p:nvPr/>
        </p:nvSpPr>
        <p:spPr>
          <a:xfrm>
            <a:off x="7681913" y="1598613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Good Medical Teamwork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5981122-A696-EA4A-DB01-4A16230B4DDC}"/>
              </a:ext>
            </a:extLst>
          </p:cNvPr>
          <p:cNvCxnSpPr/>
          <p:nvPr/>
        </p:nvCxnSpPr>
        <p:spPr>
          <a:xfrm flipV="1">
            <a:off x="8615363" y="2273300"/>
            <a:ext cx="0" cy="50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33" name="TextBox 48">
            <a:extLst>
              <a:ext uri="{FF2B5EF4-FFF2-40B4-BE49-F238E27FC236}">
                <a16:creationId xmlns:a16="http://schemas.microsoft.com/office/drawing/2014/main" id="{12FDD402-3E41-5591-E837-C99036F65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463" y="787400"/>
            <a:ext cx="2270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มีการแลกเปลี่ยนเรียนรู้และทบทวนคุณภาพการดูแลผู้ป่วยร่วมกันอย่างไร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E569C46A-0F91-95E1-DC80-75159240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2588" y="111125"/>
            <a:ext cx="3922712" cy="5222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II-3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สิ่งแวดล้อมในการดูแลผู้ป่วย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726ED4-8E7D-AB1C-E54D-F81E77ED5DD1}"/>
              </a:ext>
            </a:extLst>
          </p:cNvPr>
          <p:cNvSpPr txBox="1"/>
          <p:nvPr/>
        </p:nvSpPr>
        <p:spPr>
          <a:xfrm>
            <a:off x="3160713" y="5737225"/>
            <a:ext cx="2154237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Water Treatment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316" name="TextBox 3">
            <a:extLst>
              <a:ext uri="{FF2B5EF4-FFF2-40B4-BE49-F238E27FC236}">
                <a16:creationId xmlns:a16="http://schemas.microsoft.com/office/drawing/2014/main" id="{900E48AB-2752-2911-3CCC-06D84B31A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423863"/>
            <a:ext cx="2705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แต่ละระบบมีประสิทธิภาพเพียงใด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85CC23-A59B-08BD-2EC6-2255CB94E204}"/>
              </a:ext>
            </a:extLst>
          </p:cNvPr>
          <p:cNvSpPr txBox="1"/>
          <p:nvPr/>
        </p:nvSpPr>
        <p:spPr>
          <a:xfrm>
            <a:off x="9763125" y="3157538"/>
            <a:ext cx="2025650" cy="132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 &amp; healthy Environment with Effective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D90F81-3EE8-68FC-19FD-DAAFCB1FC1B2}"/>
              </a:ext>
            </a:extLst>
          </p:cNvPr>
          <p:cNvSpPr txBox="1"/>
          <p:nvPr/>
        </p:nvSpPr>
        <p:spPr>
          <a:xfrm>
            <a:off x="3800475" y="4427538"/>
            <a:ext cx="24558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Support Health Promotion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404FC5-9E87-71D7-E76B-DE99EE8DD0F5}"/>
              </a:ext>
            </a:extLst>
          </p:cNvPr>
          <p:cNvSpPr txBox="1"/>
          <p:nvPr/>
        </p:nvSpPr>
        <p:spPr>
          <a:xfrm>
            <a:off x="6327775" y="5873750"/>
            <a:ext cx="24558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Environmental Protection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F1B95F-4106-36A4-1F4D-C3EB9D7C115E}"/>
              </a:ext>
            </a:extLst>
          </p:cNvPr>
          <p:cNvSpPr txBox="1"/>
          <p:nvPr/>
        </p:nvSpPr>
        <p:spPr>
          <a:xfrm>
            <a:off x="6327775" y="1825625"/>
            <a:ext cx="24558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Safety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056D05-4822-6D6D-2508-BBD7E635C8E8}"/>
              </a:ext>
            </a:extLst>
          </p:cNvPr>
          <p:cNvSpPr txBox="1"/>
          <p:nvPr/>
        </p:nvSpPr>
        <p:spPr>
          <a:xfrm>
            <a:off x="6350000" y="3359150"/>
            <a:ext cx="24558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 &amp; Reliable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Utility System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5F4EC7-3B86-1EEA-1C31-E5DEB888E61D}"/>
              </a:ext>
            </a:extLst>
          </p:cNvPr>
          <p:cNvSpPr txBox="1"/>
          <p:nvPr/>
        </p:nvSpPr>
        <p:spPr>
          <a:xfrm>
            <a:off x="6327775" y="747713"/>
            <a:ext cx="24558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 &amp;Effective Work 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D8BA43-062F-9E94-1E29-225846555908}"/>
              </a:ext>
            </a:extLst>
          </p:cNvPr>
          <p:cNvSpPr txBox="1"/>
          <p:nvPr/>
        </p:nvSpPr>
        <p:spPr>
          <a:xfrm>
            <a:off x="3155950" y="6353175"/>
            <a:ext cx="21590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Garbage Disposal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F704F4-FA9B-365A-BEE7-DAE536E4B4C7}"/>
              </a:ext>
            </a:extLst>
          </p:cNvPr>
          <p:cNvSpPr txBox="1"/>
          <p:nvPr/>
        </p:nvSpPr>
        <p:spPr>
          <a:xfrm>
            <a:off x="560388" y="6353175"/>
            <a:ext cx="2097087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Volume of Waste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A6BF16-8D02-B0D6-603D-ABA64534551B}"/>
              </a:ext>
            </a:extLst>
          </p:cNvPr>
          <p:cNvSpPr txBox="1"/>
          <p:nvPr/>
        </p:nvSpPr>
        <p:spPr>
          <a:xfrm>
            <a:off x="557213" y="4013200"/>
            <a:ext cx="28241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Supportive 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8B703E-1347-CB22-BF84-246F222F5573}"/>
              </a:ext>
            </a:extLst>
          </p:cNvPr>
          <p:cNvSpPr txBox="1"/>
          <p:nvPr/>
        </p:nvSpPr>
        <p:spPr>
          <a:xfrm>
            <a:off x="557213" y="4584700"/>
            <a:ext cx="28241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Learning 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5D0580-5152-C4F6-69BB-BC27356B0C6D}"/>
              </a:ext>
            </a:extLst>
          </p:cNvPr>
          <p:cNvSpPr txBox="1"/>
          <p:nvPr/>
        </p:nvSpPr>
        <p:spPr>
          <a:xfrm>
            <a:off x="557213" y="5154613"/>
            <a:ext cx="21923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Healthy Food, Non-harmful Material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2A52F6-F26A-531E-A1D0-6653F6C92B6A}"/>
              </a:ext>
            </a:extLst>
          </p:cNvPr>
          <p:cNvSpPr txBox="1"/>
          <p:nvPr/>
        </p:nvSpPr>
        <p:spPr>
          <a:xfrm>
            <a:off x="6369050" y="2552700"/>
            <a:ext cx="24558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 &amp; Reliable Equipment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C565B3-1B49-4D25-31EE-5734FC05FB27}"/>
              </a:ext>
            </a:extLst>
          </p:cNvPr>
          <p:cNvSpPr txBox="1"/>
          <p:nvPr/>
        </p:nvSpPr>
        <p:spPr>
          <a:xfrm>
            <a:off x="2446338" y="3517900"/>
            <a:ext cx="14573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Available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B8F8FF-DC92-A3B8-C648-CF84D66D0E72}"/>
              </a:ext>
            </a:extLst>
          </p:cNvPr>
          <p:cNvSpPr txBox="1"/>
          <p:nvPr/>
        </p:nvSpPr>
        <p:spPr>
          <a:xfrm>
            <a:off x="4184650" y="3367088"/>
            <a:ext cx="1831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Utility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81D715-42F3-36EA-A3F1-41D626CDA1E4}"/>
              </a:ext>
            </a:extLst>
          </p:cNvPr>
          <p:cNvSpPr txBox="1"/>
          <p:nvPr/>
        </p:nvSpPr>
        <p:spPr>
          <a:xfrm>
            <a:off x="557213" y="2713038"/>
            <a:ext cx="145891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Available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5E6F93-2E05-EC29-9F4B-696A440D0EB5}"/>
              </a:ext>
            </a:extLst>
          </p:cNvPr>
          <p:cNvSpPr txBox="1"/>
          <p:nvPr/>
        </p:nvSpPr>
        <p:spPr>
          <a:xfrm>
            <a:off x="2597150" y="2713038"/>
            <a:ext cx="279241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Equipment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0F5871-47E7-1755-ADF4-ECABB18DCC95}"/>
              </a:ext>
            </a:extLst>
          </p:cNvPr>
          <p:cNvSpPr txBox="1"/>
          <p:nvPr/>
        </p:nvSpPr>
        <p:spPr>
          <a:xfrm>
            <a:off x="557213" y="1828800"/>
            <a:ext cx="145891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Hazardous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920B27-1DAD-060C-AA84-E5609CA91345}"/>
              </a:ext>
            </a:extLst>
          </p:cNvPr>
          <p:cNvSpPr txBox="1"/>
          <p:nvPr/>
        </p:nvSpPr>
        <p:spPr>
          <a:xfrm>
            <a:off x="2535238" y="2190750"/>
            <a:ext cx="2916237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Emergency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A03031-D42F-273B-8E71-610E8DBA8795}"/>
              </a:ext>
            </a:extLst>
          </p:cNvPr>
          <p:cNvSpPr txBox="1"/>
          <p:nvPr/>
        </p:nvSpPr>
        <p:spPr>
          <a:xfrm>
            <a:off x="4006850" y="1500188"/>
            <a:ext cx="14573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Fire Safety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561776-AA6E-E927-95CB-84C6B187EC01}"/>
              </a:ext>
            </a:extLst>
          </p:cNvPr>
          <p:cNvSpPr txBox="1"/>
          <p:nvPr/>
        </p:nvSpPr>
        <p:spPr>
          <a:xfrm>
            <a:off x="557213" y="923925"/>
            <a:ext cx="145891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Structure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7B96CE-32C5-1843-716B-440EAE952DD2}"/>
              </a:ext>
            </a:extLst>
          </p:cNvPr>
          <p:cNvSpPr txBox="1"/>
          <p:nvPr/>
        </p:nvSpPr>
        <p:spPr>
          <a:xfrm>
            <a:off x="2851150" y="920750"/>
            <a:ext cx="26416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Facility Management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C124D4F-381E-22BD-6C21-FD3C5A6571DE}"/>
              </a:ext>
            </a:extLst>
          </p:cNvPr>
          <p:cNvCxnSpPr>
            <a:stCxn id="10" idx="3"/>
            <a:endCxn id="5" idx="1"/>
          </p:cNvCxnSpPr>
          <p:nvPr/>
        </p:nvCxnSpPr>
        <p:spPr>
          <a:xfrm>
            <a:off x="8783638" y="1101725"/>
            <a:ext cx="979487" cy="27178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E3CA13B7-F195-470B-CBBF-2F149D373520}"/>
              </a:ext>
            </a:extLst>
          </p:cNvPr>
          <p:cNvCxnSpPr>
            <a:stCxn id="8" idx="3"/>
            <a:endCxn id="5" idx="1"/>
          </p:cNvCxnSpPr>
          <p:nvPr/>
        </p:nvCxnSpPr>
        <p:spPr>
          <a:xfrm>
            <a:off x="8783638" y="2025650"/>
            <a:ext cx="979487" cy="17938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BD9972B3-C4DD-69CA-9148-D4336DCD066C}"/>
              </a:ext>
            </a:extLst>
          </p:cNvPr>
          <p:cNvCxnSpPr>
            <a:stCxn id="16" idx="3"/>
            <a:endCxn id="5" idx="1"/>
          </p:cNvCxnSpPr>
          <p:nvPr/>
        </p:nvCxnSpPr>
        <p:spPr>
          <a:xfrm>
            <a:off x="8824913" y="2906713"/>
            <a:ext cx="938212" cy="9128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57F437BE-E4CB-202B-DDBB-7F56E0083CDC}"/>
              </a:ext>
            </a:extLst>
          </p:cNvPr>
          <p:cNvCxnSpPr>
            <a:stCxn id="9" idx="3"/>
            <a:endCxn id="5" idx="1"/>
          </p:cNvCxnSpPr>
          <p:nvPr/>
        </p:nvCxnSpPr>
        <p:spPr>
          <a:xfrm>
            <a:off x="8805863" y="3713163"/>
            <a:ext cx="957262" cy="1063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4867BEF8-137D-4DE3-6F29-81843847D594}"/>
              </a:ext>
            </a:extLst>
          </p:cNvPr>
          <p:cNvCxnSpPr/>
          <p:nvPr/>
        </p:nvCxnSpPr>
        <p:spPr>
          <a:xfrm flipV="1">
            <a:off x="6283325" y="3819525"/>
            <a:ext cx="3506788" cy="962025"/>
          </a:xfrm>
          <a:prstGeom prst="bentConnector3">
            <a:avLst>
              <a:gd name="adj1" fmla="val 856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FFC1FD79-9C9B-1CC7-7F92-52E914091318}"/>
              </a:ext>
            </a:extLst>
          </p:cNvPr>
          <p:cNvCxnSpPr>
            <a:stCxn id="7" idx="3"/>
            <a:endCxn id="5" idx="1"/>
          </p:cNvCxnSpPr>
          <p:nvPr/>
        </p:nvCxnSpPr>
        <p:spPr>
          <a:xfrm flipV="1">
            <a:off x="8783638" y="3819525"/>
            <a:ext cx="979487" cy="24082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BE1D58B1-46E8-5CCC-84A9-92C12110D4D6}"/>
              </a:ext>
            </a:extLst>
          </p:cNvPr>
          <p:cNvCxnSpPr>
            <a:stCxn id="3" idx="3"/>
            <a:endCxn id="7" idx="1"/>
          </p:cNvCxnSpPr>
          <p:nvPr/>
        </p:nvCxnSpPr>
        <p:spPr>
          <a:xfrm>
            <a:off x="5314950" y="5937250"/>
            <a:ext cx="1012825" cy="2905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7A67C29E-BE18-418C-FB71-7088CDE73714}"/>
              </a:ext>
            </a:extLst>
          </p:cNvPr>
          <p:cNvCxnSpPr>
            <a:stCxn id="11" idx="3"/>
            <a:endCxn id="7" idx="1"/>
          </p:cNvCxnSpPr>
          <p:nvPr/>
        </p:nvCxnSpPr>
        <p:spPr>
          <a:xfrm flipV="1">
            <a:off x="5314950" y="6227763"/>
            <a:ext cx="1012825" cy="3254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B604FD4-829B-DC42-CCC6-3644D551BA60}"/>
              </a:ext>
            </a:extLst>
          </p:cNvPr>
          <p:cNvCxnSpPr>
            <a:stCxn id="12" idx="3"/>
            <a:endCxn id="11" idx="1"/>
          </p:cNvCxnSpPr>
          <p:nvPr/>
        </p:nvCxnSpPr>
        <p:spPr>
          <a:xfrm>
            <a:off x="2657475" y="6553200"/>
            <a:ext cx="498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391B6873-C4B3-2BBC-0D20-0251261B8CBE}"/>
              </a:ext>
            </a:extLst>
          </p:cNvPr>
          <p:cNvCxnSpPr>
            <a:stCxn id="13" idx="3"/>
            <a:endCxn id="6" idx="1"/>
          </p:cNvCxnSpPr>
          <p:nvPr/>
        </p:nvCxnSpPr>
        <p:spPr>
          <a:xfrm>
            <a:off x="3381375" y="4213225"/>
            <a:ext cx="419100" cy="5683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235BD3E5-D34B-568E-5063-F4EF3F17D515}"/>
              </a:ext>
            </a:extLst>
          </p:cNvPr>
          <p:cNvCxnSpPr>
            <a:stCxn id="14" idx="3"/>
            <a:endCxn id="6" idx="1"/>
          </p:cNvCxnSpPr>
          <p:nvPr/>
        </p:nvCxnSpPr>
        <p:spPr>
          <a:xfrm flipV="1">
            <a:off x="3381375" y="4781550"/>
            <a:ext cx="419100" cy="31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C54D5022-714F-5A3A-D461-668015E36AA5}"/>
              </a:ext>
            </a:extLst>
          </p:cNvPr>
          <p:cNvCxnSpPr>
            <a:stCxn id="15" idx="3"/>
            <a:endCxn id="6" idx="1"/>
          </p:cNvCxnSpPr>
          <p:nvPr/>
        </p:nvCxnSpPr>
        <p:spPr>
          <a:xfrm flipV="1">
            <a:off x="2749550" y="4781550"/>
            <a:ext cx="1050925" cy="727075"/>
          </a:xfrm>
          <a:prstGeom prst="bentConnector3">
            <a:avLst>
              <a:gd name="adj1" fmla="val 7942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BEE4316-53EB-5FF5-37D5-313AD912C2A0}"/>
              </a:ext>
            </a:extLst>
          </p:cNvPr>
          <p:cNvCxnSpPr>
            <a:stCxn id="17" idx="3"/>
            <a:endCxn id="18" idx="1"/>
          </p:cNvCxnSpPr>
          <p:nvPr/>
        </p:nvCxnSpPr>
        <p:spPr>
          <a:xfrm>
            <a:off x="3903663" y="3717925"/>
            <a:ext cx="280987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91F2572-495B-9D98-41EC-46DF7E06829D}"/>
              </a:ext>
            </a:extLst>
          </p:cNvPr>
          <p:cNvCxnSpPr>
            <a:stCxn id="18" idx="3"/>
            <a:endCxn id="9" idx="1"/>
          </p:cNvCxnSpPr>
          <p:nvPr/>
        </p:nvCxnSpPr>
        <p:spPr>
          <a:xfrm flipV="1">
            <a:off x="6016625" y="3713163"/>
            <a:ext cx="333375" cy="7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9145334-EBF0-01EE-1F81-785D49F57563}"/>
              </a:ext>
            </a:extLst>
          </p:cNvPr>
          <p:cNvCxnSpPr>
            <a:stCxn id="19" idx="3"/>
            <a:endCxn id="20" idx="1"/>
          </p:cNvCxnSpPr>
          <p:nvPr/>
        </p:nvCxnSpPr>
        <p:spPr>
          <a:xfrm>
            <a:off x="2016125" y="2913063"/>
            <a:ext cx="5810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F543862-1801-0C6A-05A7-833E56714125}"/>
              </a:ext>
            </a:extLst>
          </p:cNvPr>
          <p:cNvCxnSpPr>
            <a:stCxn id="20" idx="3"/>
            <a:endCxn id="16" idx="1"/>
          </p:cNvCxnSpPr>
          <p:nvPr/>
        </p:nvCxnSpPr>
        <p:spPr>
          <a:xfrm flipV="1">
            <a:off x="5389563" y="2906713"/>
            <a:ext cx="979487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88C63222-55D0-86A1-7EFC-FAFD4BF473C7}"/>
              </a:ext>
            </a:extLst>
          </p:cNvPr>
          <p:cNvCxnSpPr>
            <a:stCxn id="22" idx="3"/>
            <a:endCxn id="8" idx="1"/>
          </p:cNvCxnSpPr>
          <p:nvPr/>
        </p:nvCxnSpPr>
        <p:spPr>
          <a:xfrm flipV="1">
            <a:off x="5451475" y="2025650"/>
            <a:ext cx="876300" cy="3651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13526879-1D21-2327-6898-2E0170C34022}"/>
              </a:ext>
            </a:extLst>
          </p:cNvPr>
          <p:cNvCxnSpPr>
            <a:stCxn id="23" idx="3"/>
            <a:endCxn id="8" idx="1"/>
          </p:cNvCxnSpPr>
          <p:nvPr/>
        </p:nvCxnSpPr>
        <p:spPr>
          <a:xfrm>
            <a:off x="5464175" y="1700213"/>
            <a:ext cx="863600" cy="3254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EEBBDB1A-29C0-17F0-3B1A-190C0DACA6C7}"/>
              </a:ext>
            </a:extLst>
          </p:cNvPr>
          <p:cNvCxnSpPr>
            <a:stCxn id="21" idx="3"/>
            <a:endCxn id="8" idx="1"/>
          </p:cNvCxnSpPr>
          <p:nvPr/>
        </p:nvCxnSpPr>
        <p:spPr>
          <a:xfrm flipV="1">
            <a:off x="2016125" y="2025650"/>
            <a:ext cx="4311650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7C65D25-3A1C-50A8-824E-7063A003C47B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 flipV="1">
            <a:off x="2016125" y="1120775"/>
            <a:ext cx="835025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944EE1A-D1CE-2AAE-3222-C847FE12F4AB}"/>
              </a:ext>
            </a:extLst>
          </p:cNvPr>
          <p:cNvCxnSpPr>
            <a:stCxn id="26" idx="3"/>
            <a:endCxn id="10" idx="1"/>
          </p:cNvCxnSpPr>
          <p:nvPr/>
        </p:nvCxnSpPr>
        <p:spPr>
          <a:xfrm flipV="1">
            <a:off x="5492750" y="1101725"/>
            <a:ext cx="835025" cy="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06E065-FCE1-911F-012A-96EAD04E3DDF}"/>
              </a:ext>
            </a:extLst>
          </p:cNvPr>
          <p:cNvSpPr txBox="1"/>
          <p:nvPr/>
        </p:nvSpPr>
        <p:spPr>
          <a:xfrm>
            <a:off x="9359900" y="2876550"/>
            <a:ext cx="2025650" cy="132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Minimum Healthcare Associated Infection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339" name="TextBox 2">
            <a:extLst>
              <a:ext uri="{FF2B5EF4-FFF2-40B4-BE49-F238E27FC236}">
                <a16:creationId xmlns:a16="http://schemas.microsoft.com/office/drawing/2014/main" id="{EABAA50D-1C8D-5109-9189-96139E7A2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8475" y="2308225"/>
            <a:ext cx="2127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อัตราการติดเชื้อภายในโรงพยาบาลเป็นอย่างไร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81FB4-1FFC-84A4-E6B4-6F81D7BE1057}"/>
              </a:ext>
            </a:extLst>
          </p:cNvPr>
          <p:cNvSpPr txBox="1"/>
          <p:nvPr/>
        </p:nvSpPr>
        <p:spPr>
          <a:xfrm>
            <a:off x="577850" y="1992313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Program Design</a:t>
            </a:r>
            <a:endParaRPr lang="th-TH" sz="2000" dirty="0"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Goals, Objectives, Strategies, Policy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E43487-52EB-90C2-9AAC-BC2556F351B5}"/>
              </a:ext>
            </a:extLst>
          </p:cNvPr>
          <p:cNvSpPr txBox="1"/>
          <p:nvPr/>
        </p:nvSpPr>
        <p:spPr>
          <a:xfrm>
            <a:off x="3538538" y="389255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Information System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39011A-5B97-FA0C-6851-AF0E827FFB6B}"/>
              </a:ext>
            </a:extLst>
          </p:cNvPr>
          <p:cNvSpPr txBox="1"/>
          <p:nvPr/>
        </p:nvSpPr>
        <p:spPr>
          <a:xfrm>
            <a:off x="6499225" y="3184525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Prevention of Specific HAI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FB72E7-62FB-D491-FE44-CA65C620D1E0}"/>
              </a:ext>
            </a:extLst>
          </p:cNvPr>
          <p:cNvSpPr txBox="1"/>
          <p:nvPr/>
        </p:nvSpPr>
        <p:spPr>
          <a:xfrm>
            <a:off x="9378950" y="532130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Surveillance &amp; Monitoring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A4F594-8243-289C-8BA3-26F37DB0D6B9}"/>
              </a:ext>
            </a:extLst>
          </p:cNvPr>
          <p:cNvSpPr txBox="1"/>
          <p:nvPr/>
        </p:nvSpPr>
        <p:spPr>
          <a:xfrm>
            <a:off x="6499225" y="5475288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Outbreak Control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291BCA-D828-EDEA-EBF8-FD9295ADDDE6}"/>
              </a:ext>
            </a:extLst>
          </p:cNvPr>
          <p:cNvSpPr txBox="1"/>
          <p:nvPr/>
        </p:nvSpPr>
        <p:spPr>
          <a:xfrm>
            <a:off x="6499225" y="909638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Environment Control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365619-C5C2-E3A5-4F14-064D017C43FF}"/>
              </a:ext>
            </a:extLst>
          </p:cNvPr>
          <p:cNvSpPr txBox="1"/>
          <p:nvPr/>
        </p:nvSpPr>
        <p:spPr>
          <a:xfrm>
            <a:off x="6499225" y="1670050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Standard Precaution &amp; Hand Hygiene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37EA81-07B1-5A29-ADCB-4C7A412B0A3D}"/>
              </a:ext>
            </a:extLst>
          </p:cNvPr>
          <p:cNvSpPr txBox="1"/>
          <p:nvPr/>
        </p:nvSpPr>
        <p:spPr>
          <a:xfrm>
            <a:off x="6499225" y="4029075"/>
            <a:ext cx="2025650" cy="706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Care of Complex Patient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7E1A0283-E356-09DF-D92C-0A661774633D}"/>
              </a:ext>
            </a:extLst>
          </p:cNvPr>
          <p:cNvCxnSpPr>
            <a:stCxn id="10" idx="3"/>
            <a:endCxn id="2" idx="1"/>
          </p:cNvCxnSpPr>
          <p:nvPr/>
        </p:nvCxnSpPr>
        <p:spPr>
          <a:xfrm>
            <a:off x="8524875" y="1263650"/>
            <a:ext cx="835025" cy="22748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958496EA-02A6-2772-E4BE-CF20226AEB30}"/>
              </a:ext>
            </a:extLst>
          </p:cNvPr>
          <p:cNvCxnSpPr>
            <a:stCxn id="11" idx="3"/>
            <a:endCxn id="2" idx="1"/>
          </p:cNvCxnSpPr>
          <p:nvPr/>
        </p:nvCxnSpPr>
        <p:spPr>
          <a:xfrm>
            <a:off x="8524875" y="2178050"/>
            <a:ext cx="835025" cy="13604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D37487AB-ACA2-3195-0D19-1A28AF9A7C6C}"/>
              </a:ext>
            </a:extLst>
          </p:cNvPr>
          <p:cNvCxnSpPr>
            <a:stCxn id="7" idx="3"/>
            <a:endCxn id="2" idx="1"/>
          </p:cNvCxnSpPr>
          <p:nvPr/>
        </p:nvCxnSpPr>
        <p:spPr>
          <a:xfrm>
            <a:off x="8524875" y="3538538"/>
            <a:ext cx="835025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B1322025-44F5-D5DF-1D1E-7D1F97520164}"/>
              </a:ext>
            </a:extLst>
          </p:cNvPr>
          <p:cNvCxnSpPr>
            <a:stCxn id="12" idx="3"/>
            <a:endCxn id="2" idx="1"/>
          </p:cNvCxnSpPr>
          <p:nvPr/>
        </p:nvCxnSpPr>
        <p:spPr>
          <a:xfrm flipV="1">
            <a:off x="8524875" y="3538538"/>
            <a:ext cx="835025" cy="8445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B0336E5-E02C-4412-3B90-26C6C4E34FFE}"/>
              </a:ext>
            </a:extLst>
          </p:cNvPr>
          <p:cNvCxnSpPr>
            <a:stCxn id="8" idx="1"/>
            <a:endCxn id="9" idx="3"/>
          </p:cNvCxnSpPr>
          <p:nvPr/>
        </p:nvCxnSpPr>
        <p:spPr>
          <a:xfrm flipH="1">
            <a:off x="8524875" y="5675313"/>
            <a:ext cx="8540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8EB5FE3-9EF1-7F86-4C66-4DDF16EF1204}"/>
              </a:ext>
            </a:extLst>
          </p:cNvPr>
          <p:cNvSpPr txBox="1"/>
          <p:nvPr/>
        </p:nvSpPr>
        <p:spPr>
          <a:xfrm>
            <a:off x="577850" y="909638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IC Committee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IC Professional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2FE4F8C-8836-2814-5DF0-784B50577003}"/>
              </a:ext>
            </a:extLst>
          </p:cNvPr>
          <p:cNvCxnSpPr>
            <a:stCxn id="2" idx="2"/>
            <a:endCxn id="8" idx="0"/>
          </p:cNvCxnSpPr>
          <p:nvPr/>
        </p:nvCxnSpPr>
        <p:spPr>
          <a:xfrm>
            <a:off x="10372725" y="4200525"/>
            <a:ext cx="19050" cy="1120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2645BD6-0609-1896-3F5A-1E38873CE675}"/>
              </a:ext>
            </a:extLst>
          </p:cNvPr>
          <p:cNvSpPr txBox="1"/>
          <p:nvPr/>
        </p:nvSpPr>
        <p:spPr>
          <a:xfrm>
            <a:off x="3538538" y="2300288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IC Measures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F233F5-5D0B-9755-EEEC-0C9FC4639029}"/>
              </a:ext>
            </a:extLst>
          </p:cNvPr>
          <p:cNvSpPr txBox="1"/>
          <p:nvPr/>
        </p:nvSpPr>
        <p:spPr>
          <a:xfrm>
            <a:off x="3538538" y="909638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Scientific Evidence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A3FDE83-179E-BACC-10D2-EBD3A8219D11}"/>
              </a:ext>
            </a:extLst>
          </p:cNvPr>
          <p:cNvSpPr txBox="1"/>
          <p:nvPr/>
        </p:nvSpPr>
        <p:spPr>
          <a:xfrm>
            <a:off x="3538538" y="3265488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Resources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75A53C-586E-D2FB-B179-4BDD1C461876}"/>
              </a:ext>
            </a:extLst>
          </p:cNvPr>
          <p:cNvSpPr txBox="1"/>
          <p:nvPr/>
        </p:nvSpPr>
        <p:spPr>
          <a:xfrm>
            <a:off x="3538538" y="4829175"/>
            <a:ext cx="20256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Education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D6C331-547A-BC36-563A-8ECD3113DBA2}"/>
              </a:ext>
            </a:extLst>
          </p:cNvPr>
          <p:cNvSpPr txBox="1"/>
          <p:nvPr/>
        </p:nvSpPr>
        <p:spPr>
          <a:xfrm>
            <a:off x="577850" y="4705350"/>
            <a:ext cx="2025650" cy="706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Integration &amp; Coordination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8C4C11E-C801-7E02-BDB3-5639CB77165D}"/>
              </a:ext>
            </a:extLst>
          </p:cNvPr>
          <p:cNvCxnSpPr>
            <a:stCxn id="25" idx="2"/>
            <a:endCxn id="5" idx="0"/>
          </p:cNvCxnSpPr>
          <p:nvPr/>
        </p:nvCxnSpPr>
        <p:spPr>
          <a:xfrm>
            <a:off x="1590675" y="1617663"/>
            <a:ext cx="0" cy="374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468027D-8A39-DB98-A944-A28AE5D09586}"/>
              </a:ext>
            </a:extLst>
          </p:cNvPr>
          <p:cNvCxnSpPr>
            <a:stCxn id="5" idx="3"/>
            <a:endCxn id="30" idx="1"/>
          </p:cNvCxnSpPr>
          <p:nvPr/>
        </p:nvCxnSpPr>
        <p:spPr>
          <a:xfrm flipV="1">
            <a:off x="2603500" y="2500313"/>
            <a:ext cx="935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C5FB359-4097-0084-33A2-1994AB7D844E}"/>
              </a:ext>
            </a:extLst>
          </p:cNvPr>
          <p:cNvCxnSpPr>
            <a:endCxn id="34" idx="0"/>
          </p:cNvCxnSpPr>
          <p:nvPr/>
        </p:nvCxnSpPr>
        <p:spPr>
          <a:xfrm flipH="1">
            <a:off x="1590675" y="4029075"/>
            <a:ext cx="0" cy="6762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2AA7D06-A276-46EC-E483-9F030F94F9D1}"/>
              </a:ext>
            </a:extLst>
          </p:cNvPr>
          <p:cNvCxnSpPr>
            <a:stCxn id="31" idx="2"/>
            <a:endCxn id="30" idx="0"/>
          </p:cNvCxnSpPr>
          <p:nvPr/>
        </p:nvCxnSpPr>
        <p:spPr>
          <a:xfrm>
            <a:off x="4551363" y="1617663"/>
            <a:ext cx="0" cy="682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0FE5312F-13A2-59B6-FDD4-F761EE303444}"/>
              </a:ext>
            </a:extLst>
          </p:cNvPr>
          <p:cNvCxnSpPr>
            <a:stCxn id="5" idx="3"/>
            <a:endCxn id="32" idx="1"/>
          </p:cNvCxnSpPr>
          <p:nvPr/>
        </p:nvCxnSpPr>
        <p:spPr>
          <a:xfrm>
            <a:off x="2603500" y="2500313"/>
            <a:ext cx="935038" cy="9652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BE34E040-8972-6019-9546-65195F3DA59A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2603500" y="2500313"/>
            <a:ext cx="935038" cy="17462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2714210A-6240-8F31-1DF9-FD4089C6C8C5}"/>
              </a:ext>
            </a:extLst>
          </p:cNvPr>
          <p:cNvCxnSpPr>
            <a:stCxn id="5" idx="3"/>
            <a:endCxn id="33" idx="1"/>
          </p:cNvCxnSpPr>
          <p:nvPr/>
        </p:nvCxnSpPr>
        <p:spPr>
          <a:xfrm>
            <a:off x="2603500" y="2500313"/>
            <a:ext cx="935038" cy="25288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CE612F40-32BC-29F9-F8FD-90AAB88C327E}"/>
              </a:ext>
            </a:extLst>
          </p:cNvPr>
          <p:cNvCxnSpPr>
            <a:stCxn id="30" idx="3"/>
            <a:endCxn id="10" idx="1"/>
          </p:cNvCxnSpPr>
          <p:nvPr/>
        </p:nvCxnSpPr>
        <p:spPr>
          <a:xfrm flipV="1">
            <a:off x="5564188" y="1263650"/>
            <a:ext cx="935037" cy="12366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518FF27D-7986-F902-DF8F-DE880E346F84}"/>
              </a:ext>
            </a:extLst>
          </p:cNvPr>
          <p:cNvCxnSpPr>
            <a:stCxn id="30" idx="3"/>
            <a:endCxn id="11" idx="1"/>
          </p:cNvCxnSpPr>
          <p:nvPr/>
        </p:nvCxnSpPr>
        <p:spPr>
          <a:xfrm flipV="1">
            <a:off x="5564188" y="2178050"/>
            <a:ext cx="935037" cy="3222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F5B0EAD0-4518-4C44-9190-196CD9FB61AF}"/>
              </a:ext>
            </a:extLst>
          </p:cNvPr>
          <p:cNvCxnSpPr>
            <a:stCxn id="30" idx="3"/>
            <a:endCxn id="7" idx="1"/>
          </p:cNvCxnSpPr>
          <p:nvPr/>
        </p:nvCxnSpPr>
        <p:spPr>
          <a:xfrm>
            <a:off x="5564188" y="2500313"/>
            <a:ext cx="935037" cy="10382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3501A72C-68EB-E9B5-80D7-78E7FF45C6EF}"/>
              </a:ext>
            </a:extLst>
          </p:cNvPr>
          <p:cNvCxnSpPr>
            <a:stCxn id="30" idx="3"/>
            <a:endCxn id="12" idx="1"/>
          </p:cNvCxnSpPr>
          <p:nvPr/>
        </p:nvCxnSpPr>
        <p:spPr>
          <a:xfrm>
            <a:off x="5564188" y="2500313"/>
            <a:ext cx="935037" cy="18827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231949E3-6727-A04A-6BEB-367A1EFD154E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5564188" y="3538538"/>
            <a:ext cx="935037" cy="7080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A9D45F36-3998-F944-083E-FFE821B58DAE}"/>
              </a:ext>
            </a:extLst>
          </p:cNvPr>
          <p:cNvCxnSpPr>
            <a:stCxn id="33" idx="3"/>
            <a:endCxn id="12" idx="1"/>
          </p:cNvCxnSpPr>
          <p:nvPr/>
        </p:nvCxnSpPr>
        <p:spPr>
          <a:xfrm flipV="1">
            <a:off x="5564188" y="4383088"/>
            <a:ext cx="935037" cy="6461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Elbow Connector 3071">
            <a:extLst>
              <a:ext uri="{FF2B5EF4-FFF2-40B4-BE49-F238E27FC236}">
                <a16:creationId xmlns:a16="http://schemas.microsoft.com/office/drawing/2014/main" id="{EB0CF41B-6C67-2A14-4593-3BB53A467836}"/>
              </a:ext>
            </a:extLst>
          </p:cNvPr>
          <p:cNvCxnSpPr>
            <a:stCxn id="9" idx="1"/>
            <a:endCxn id="33" idx="1"/>
          </p:cNvCxnSpPr>
          <p:nvPr/>
        </p:nvCxnSpPr>
        <p:spPr>
          <a:xfrm rot="10800000">
            <a:off x="3538538" y="5029200"/>
            <a:ext cx="2960687" cy="646113"/>
          </a:xfrm>
          <a:prstGeom prst="bentConnector3">
            <a:avLst>
              <a:gd name="adj1" fmla="val 1163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4" name="TextBox 69">
            <a:extLst>
              <a:ext uri="{FF2B5EF4-FFF2-40B4-BE49-F238E27FC236}">
                <a16:creationId xmlns:a16="http://schemas.microsoft.com/office/drawing/2014/main" id="{326A9199-5BF9-E18E-03E1-CFBA925B7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263525"/>
            <a:ext cx="212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ประสิทธิภาพของ คกก.และทีม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เป็นอย่างไร</a:t>
            </a:r>
          </a:p>
        </p:txBody>
      </p:sp>
      <p:sp>
        <p:nvSpPr>
          <p:cNvPr id="14375" name="TextBox 40">
            <a:extLst>
              <a:ext uri="{FF2B5EF4-FFF2-40B4-BE49-F238E27FC236}">
                <a16:creationId xmlns:a16="http://schemas.microsoft.com/office/drawing/2014/main" id="{99C87E20-994C-E83C-BAA4-E0050D4CB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9538" y="6107113"/>
            <a:ext cx="2898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การเฝ้าระวังการติดเชื้อและการใช้ยาต้านจุลชีพมีประสิทธิภาพเพียงใด</a:t>
            </a:r>
          </a:p>
        </p:txBody>
      </p:sp>
      <p:sp>
        <p:nvSpPr>
          <p:cNvPr id="14376" name="TextBox 42">
            <a:extLst>
              <a:ext uri="{FF2B5EF4-FFF2-40B4-BE49-F238E27FC236}">
                <a16:creationId xmlns:a16="http://schemas.microsoft.com/office/drawing/2014/main" id="{4A1434C8-D799-2E59-7593-0BE2E5980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238" y="6051550"/>
            <a:ext cx="2127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การควมคุมการระบาดของการติดเชื้อมีประสิทธิภาพเพียงใด</a:t>
            </a:r>
          </a:p>
        </p:txBody>
      </p:sp>
      <p:sp>
        <p:nvSpPr>
          <p:cNvPr id="14377" name="TextBox 44">
            <a:extLst>
              <a:ext uri="{FF2B5EF4-FFF2-40B4-BE49-F238E27FC236}">
                <a16:creationId xmlns:a16="http://schemas.microsoft.com/office/drawing/2014/main" id="{053A42BE-53C1-25CD-BEA0-61E11355D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9338" y="520700"/>
            <a:ext cx="3162300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II-4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การป้องกันและควบคุมการติดเชื้อ</a:t>
            </a:r>
          </a:p>
        </p:txBody>
      </p:sp>
      <p:sp>
        <p:nvSpPr>
          <p:cNvPr id="14378" name="TextBox 46">
            <a:extLst>
              <a:ext uri="{FF2B5EF4-FFF2-40B4-BE49-F238E27FC236}">
                <a16:creationId xmlns:a16="http://schemas.microsoft.com/office/drawing/2014/main" id="{77A1E0C9-E5B4-451A-B6E2-8ED3C9366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3" y="5426075"/>
            <a:ext cx="21256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ระบบงาน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 ผนวกเข้ากับงานพัฒนาคุณภาพและความปลอดภัยขององค์กรและบุคลากรทุกคนโดยรวมได้ดีเพียงใด</a:t>
            </a:r>
          </a:p>
        </p:txBody>
      </p:sp>
      <p:sp>
        <p:nvSpPr>
          <p:cNvPr id="14379" name="TextBox 48">
            <a:extLst>
              <a:ext uri="{FF2B5EF4-FFF2-40B4-BE49-F238E27FC236}">
                <a16:creationId xmlns:a16="http://schemas.microsoft.com/office/drawing/2014/main" id="{A2423716-0A98-E8ED-40E1-4D70CBFAD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3125788"/>
            <a:ext cx="21256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มีการกำหนดยุทธศาสตร์ และเป้าหมายการขับเคลื่อนงาน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ในองค์กรอย่างไร</a:t>
            </a:r>
          </a:p>
        </p:txBody>
      </p:sp>
      <p:sp>
        <p:nvSpPr>
          <p:cNvPr id="14380" name="TextBox 50">
            <a:extLst>
              <a:ext uri="{FF2B5EF4-FFF2-40B4-BE49-F238E27FC236}">
                <a16:creationId xmlns:a16="http://schemas.microsoft.com/office/drawing/2014/main" id="{7DD1E6D5-264E-CC84-3E29-DACD3576F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650" y="249238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ยกตัวอย่างการนำ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Evidence base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มาวางระบบ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</a:t>
            </a:r>
            <a:endParaRPr lang="th-TH" altLang="en-US" sz="1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81" name="TextBox 52">
            <a:extLst>
              <a:ext uri="{FF2B5EF4-FFF2-40B4-BE49-F238E27FC236}">
                <a16:creationId xmlns:a16="http://schemas.microsoft.com/office/drawing/2014/main" id="{1CCB6503-944B-B8D6-B99D-0BFF976A7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3" y="3560763"/>
            <a:ext cx="2125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ระบบสารสนเทศสนับสนุนงาน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อย่างไร</a:t>
            </a:r>
          </a:p>
        </p:txBody>
      </p:sp>
      <p:sp>
        <p:nvSpPr>
          <p:cNvPr id="14382" name="TextBox 54">
            <a:extLst>
              <a:ext uri="{FF2B5EF4-FFF2-40B4-BE49-F238E27FC236}">
                <a16:creationId xmlns:a16="http://schemas.microsoft.com/office/drawing/2014/main" id="{E91A3D79-6509-8259-93F4-D379B1825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600" y="2676525"/>
            <a:ext cx="2125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มีการเลือกคนและจัดอัตรากำลังงาน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อย่างไร</a:t>
            </a:r>
          </a:p>
        </p:txBody>
      </p:sp>
      <p:sp>
        <p:nvSpPr>
          <p:cNvPr id="14383" name="TextBox 56">
            <a:extLst>
              <a:ext uri="{FF2B5EF4-FFF2-40B4-BE49-F238E27FC236}">
                <a16:creationId xmlns:a16="http://schemas.microsoft.com/office/drawing/2014/main" id="{E119473C-24C9-42A6-34D8-D2285AF72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163" y="5757863"/>
            <a:ext cx="212566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บุคคลกรได้รับความรู้เรื่อง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เกี่ยวกับอะไรบ้าง และมีการถ่ายทอดความรู้นี้แก่ผู้ป่วยครอบครัวและชุมชนหรือไม่</a:t>
            </a:r>
          </a:p>
        </p:txBody>
      </p:sp>
      <p:sp>
        <p:nvSpPr>
          <p:cNvPr id="14384" name="TextBox 57">
            <a:extLst>
              <a:ext uri="{FF2B5EF4-FFF2-40B4-BE49-F238E27FC236}">
                <a16:creationId xmlns:a16="http://schemas.microsoft.com/office/drawing/2014/main" id="{58D567DE-F129-BCC4-6828-922EB32A5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475" y="144463"/>
            <a:ext cx="21272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มีการจัดสิ่งแวดล้อมเพื่อลดความเสี่ยงในการกระจายเชื้ออย่างไร</a:t>
            </a:r>
          </a:p>
        </p:txBody>
      </p:sp>
      <p:sp>
        <p:nvSpPr>
          <p:cNvPr id="14385" name="TextBox 58">
            <a:extLst>
              <a:ext uri="{FF2B5EF4-FFF2-40B4-BE49-F238E27FC236}">
                <a16:creationId xmlns:a16="http://schemas.microsoft.com/office/drawing/2014/main" id="{AD5BFF0E-8023-6F4A-391C-B07D0E418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75" y="4735513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มีแนวทางการดูแลผู้ป่วยที่มีโอกาสเสี่ยงต่อการติดเชื้ออย่างไร</a:t>
            </a:r>
          </a:p>
        </p:txBody>
      </p:sp>
      <p:sp>
        <p:nvSpPr>
          <p:cNvPr id="14386" name="TextBox 60">
            <a:extLst>
              <a:ext uri="{FF2B5EF4-FFF2-40B4-BE49-F238E27FC236}">
                <a16:creationId xmlns:a16="http://schemas.microsoft.com/office/drawing/2014/main" id="{6540E7CB-3272-98C2-3DF2-7925DC613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0775" y="2560638"/>
            <a:ext cx="25209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ผลการประเมินแนวทางและมาตราการป้องกันการติดเชื้อ ในรูปแบบต่างๆเป็นอย่างไร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0B0C2C-9128-B511-45FF-927EB6F35F08}"/>
              </a:ext>
            </a:extLst>
          </p:cNvPr>
          <p:cNvCxnSpPr/>
          <p:nvPr/>
        </p:nvCxnSpPr>
        <p:spPr>
          <a:xfrm>
            <a:off x="5564188" y="3521075"/>
            <a:ext cx="434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F6B552-E31C-89F6-812D-406340F671B0}"/>
              </a:ext>
            </a:extLst>
          </p:cNvPr>
          <p:cNvSpPr txBox="1"/>
          <p:nvPr/>
        </p:nvSpPr>
        <p:spPr>
          <a:xfrm>
            <a:off x="9359900" y="358140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High Valued Medical Record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363" name="TextBox 2">
            <a:extLst>
              <a:ext uri="{FF2B5EF4-FFF2-40B4-BE49-F238E27FC236}">
                <a16:creationId xmlns:a16="http://schemas.microsoft.com/office/drawing/2014/main" id="{5DE27C91-4460-7FF8-F840-F131559ED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0213" y="4289425"/>
            <a:ext cx="21256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ผลลัพธ์ของการประเมินประสิทธฺภาพและความพึงพอใจของผู้เกี่ยวข้องกับระบบเวชระเบียน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3952F0-BFF2-B5D4-C89C-BA5E74698EFA}"/>
              </a:ext>
            </a:extLst>
          </p:cNvPr>
          <p:cNvSpPr txBox="1"/>
          <p:nvPr/>
        </p:nvSpPr>
        <p:spPr>
          <a:xfrm>
            <a:off x="6888163" y="3573463"/>
            <a:ext cx="20240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Sufficient Information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ED5732-25B7-1F4F-A487-DFF0CC02102A}"/>
              </a:ext>
            </a:extLst>
          </p:cNvPr>
          <p:cNvSpPr txBox="1"/>
          <p:nvPr/>
        </p:nvSpPr>
        <p:spPr>
          <a:xfrm>
            <a:off x="6888163" y="5400675"/>
            <a:ext cx="20240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Medical Record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Review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CE6515A-2869-83BB-55D9-B3B6C7F7CC4B}"/>
              </a:ext>
            </a:extLst>
          </p:cNvPr>
          <p:cNvCxnSpPr/>
          <p:nvPr/>
        </p:nvCxnSpPr>
        <p:spPr>
          <a:xfrm>
            <a:off x="7900988" y="4818063"/>
            <a:ext cx="0" cy="6873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3513141-F763-4779-0A11-AD09310C94A0}"/>
              </a:ext>
            </a:extLst>
          </p:cNvPr>
          <p:cNvSpPr txBox="1"/>
          <p:nvPr/>
        </p:nvSpPr>
        <p:spPr>
          <a:xfrm>
            <a:off x="1568450" y="1079500"/>
            <a:ext cx="157321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Purpose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6B005A-263A-7B5B-3988-7D7DD54257C4}"/>
              </a:ext>
            </a:extLst>
          </p:cNvPr>
          <p:cNvSpPr txBox="1"/>
          <p:nvPr/>
        </p:nvSpPr>
        <p:spPr>
          <a:xfrm>
            <a:off x="1568450" y="3559175"/>
            <a:ext cx="157321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Policies &amp; Procedures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9F5950-9CEB-A4A4-0FDE-06E6EBC84DAB}"/>
              </a:ext>
            </a:extLst>
          </p:cNvPr>
          <p:cNvSpPr txBox="1"/>
          <p:nvPr/>
        </p:nvSpPr>
        <p:spPr>
          <a:xfrm>
            <a:off x="1568450" y="2524125"/>
            <a:ext cx="157321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Design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745F2B-6DEA-54D9-E977-1D50ABDE8BCB}"/>
              </a:ext>
            </a:extLst>
          </p:cNvPr>
          <p:cNvSpPr txBox="1"/>
          <p:nvPr/>
        </p:nvSpPr>
        <p:spPr>
          <a:xfrm>
            <a:off x="6888163" y="2071688"/>
            <a:ext cx="20240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Security &amp; Confidentiality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D0B6DD4-9B1F-FCBA-8292-40280DBEA4EE}"/>
              </a:ext>
            </a:extLst>
          </p:cNvPr>
          <p:cNvCxnSpPr>
            <a:stCxn id="4" idx="3"/>
            <a:endCxn id="2" idx="1"/>
          </p:cNvCxnSpPr>
          <p:nvPr/>
        </p:nvCxnSpPr>
        <p:spPr>
          <a:xfrm>
            <a:off x="8912225" y="3927475"/>
            <a:ext cx="447675" cy="7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7D0809E-C8DE-2888-8CCF-D21CDE045173}"/>
              </a:ext>
            </a:extLst>
          </p:cNvPr>
          <p:cNvSpPr txBox="1"/>
          <p:nvPr/>
        </p:nvSpPr>
        <p:spPr>
          <a:xfrm>
            <a:off x="5418138" y="3568700"/>
            <a:ext cx="10747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Data Entry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094297-4331-3E57-62A0-4936814C02AA}"/>
              </a:ext>
            </a:extLst>
          </p:cNvPr>
          <p:cNvSpPr txBox="1"/>
          <p:nvPr/>
        </p:nvSpPr>
        <p:spPr>
          <a:xfrm>
            <a:off x="3663950" y="3736975"/>
            <a:ext cx="12954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Education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71FD9A5-72F9-A64F-EF0E-3BABD6D812FB}"/>
              </a:ext>
            </a:extLst>
          </p:cNvPr>
          <p:cNvCxnSpPr>
            <a:stCxn id="17" idx="3"/>
            <a:endCxn id="4" idx="1"/>
          </p:cNvCxnSpPr>
          <p:nvPr/>
        </p:nvCxnSpPr>
        <p:spPr>
          <a:xfrm>
            <a:off x="6492875" y="3922713"/>
            <a:ext cx="395288" cy="4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A209CE8-4EDF-0DBE-07ED-1803E5BD3825}"/>
              </a:ext>
            </a:extLst>
          </p:cNvPr>
          <p:cNvCxnSpPr>
            <a:stCxn id="19" idx="3"/>
            <a:endCxn id="17" idx="1"/>
          </p:cNvCxnSpPr>
          <p:nvPr/>
        </p:nvCxnSpPr>
        <p:spPr>
          <a:xfrm flipV="1">
            <a:off x="4959350" y="3922713"/>
            <a:ext cx="458788" cy="1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DB09147-DA04-8C51-7903-5CEB9BA01A40}"/>
              </a:ext>
            </a:extLst>
          </p:cNvPr>
          <p:cNvCxnSpPr>
            <a:stCxn id="12" idx="3"/>
            <a:endCxn id="19" idx="1"/>
          </p:cNvCxnSpPr>
          <p:nvPr/>
        </p:nvCxnSpPr>
        <p:spPr>
          <a:xfrm>
            <a:off x="3141663" y="3913188"/>
            <a:ext cx="522287" cy="23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C4DDFCF-E1AB-AFEE-D4B9-8409AC48FE26}"/>
              </a:ext>
            </a:extLst>
          </p:cNvPr>
          <p:cNvCxnSpPr>
            <a:stCxn id="14" idx="2"/>
            <a:endCxn id="4" idx="0"/>
          </p:cNvCxnSpPr>
          <p:nvPr/>
        </p:nvCxnSpPr>
        <p:spPr>
          <a:xfrm>
            <a:off x="7900988" y="2779713"/>
            <a:ext cx="0" cy="793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68951E1-C09A-35C8-4078-C6DA5DAF5C59}"/>
              </a:ext>
            </a:extLst>
          </p:cNvPr>
          <p:cNvCxnSpPr/>
          <p:nvPr/>
        </p:nvCxnSpPr>
        <p:spPr>
          <a:xfrm>
            <a:off x="2355850" y="2130425"/>
            <a:ext cx="0" cy="422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5F8580C-FFC3-C33D-C383-8542968684AE}"/>
              </a:ext>
            </a:extLst>
          </p:cNvPr>
          <p:cNvCxnSpPr>
            <a:stCxn id="13" idx="2"/>
            <a:endCxn id="12" idx="0"/>
          </p:cNvCxnSpPr>
          <p:nvPr/>
        </p:nvCxnSpPr>
        <p:spPr>
          <a:xfrm>
            <a:off x="2355850" y="2924175"/>
            <a:ext cx="0" cy="63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0" name="TextBox 43">
            <a:extLst>
              <a:ext uri="{FF2B5EF4-FFF2-40B4-BE49-F238E27FC236}">
                <a16:creationId xmlns:a16="http://schemas.microsoft.com/office/drawing/2014/main" id="{2C593E5B-E5BE-698D-A7A0-4A6058C95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7163" y="111125"/>
            <a:ext cx="2878137" cy="5222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II-5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ระบบเวชระเบียน</a:t>
            </a:r>
          </a:p>
        </p:txBody>
      </p:sp>
      <p:sp>
        <p:nvSpPr>
          <p:cNvPr id="15381" name="TextBox 21">
            <a:extLst>
              <a:ext uri="{FF2B5EF4-FFF2-40B4-BE49-F238E27FC236}">
                <a16:creationId xmlns:a16="http://schemas.microsoft.com/office/drawing/2014/main" id="{9EC7509D-B0AB-1591-11C4-79120C45E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413" y="117475"/>
            <a:ext cx="21256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มีการกำหนดเป้าหมายของการบันทึกเวชระเบียนอย่างไร ครอบคลุมอะไรบ้าง</a:t>
            </a:r>
          </a:p>
        </p:txBody>
      </p:sp>
      <p:sp>
        <p:nvSpPr>
          <p:cNvPr id="15382" name="TextBox 24">
            <a:extLst>
              <a:ext uri="{FF2B5EF4-FFF2-40B4-BE49-F238E27FC236}">
                <a16:creationId xmlns:a16="http://schemas.microsoft.com/office/drawing/2014/main" id="{5EF46A95-BB6A-4408-2313-8110AE11E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443038"/>
            <a:ext cx="27908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การออกแบบระบบเวชระเบียนตอบสนองความต้องการผู้เกี่ยวข้องหรือไม่อย่างไร</a:t>
            </a:r>
          </a:p>
        </p:txBody>
      </p:sp>
      <p:sp>
        <p:nvSpPr>
          <p:cNvPr id="15383" name="TextBox 26">
            <a:extLst>
              <a:ext uri="{FF2B5EF4-FFF2-40B4-BE49-F238E27FC236}">
                <a16:creationId xmlns:a16="http://schemas.microsoft.com/office/drawing/2014/main" id="{5604A331-2AE7-899C-E065-79ACD7C1A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4432300"/>
            <a:ext cx="27892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มีการประเมินประสิทธิภาพของแนวทางปฏิบัติเกี่ยวกับเวชระเบียนที่กำหนดไว้หรือไม่ผลเป็นอย่างไร</a:t>
            </a:r>
          </a:p>
        </p:txBody>
      </p:sp>
      <p:sp>
        <p:nvSpPr>
          <p:cNvPr id="15384" name="TextBox 27">
            <a:extLst>
              <a:ext uri="{FF2B5EF4-FFF2-40B4-BE49-F238E27FC236}">
                <a16:creationId xmlns:a16="http://schemas.microsoft.com/office/drawing/2014/main" id="{38AC6500-4C26-BF84-DD00-1CF1A5019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25" y="2897188"/>
            <a:ext cx="27908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มีการให้ความรู้บุคคลากรเรื่องเวชระเบียนเกี่ยวกับเรื่องใดบ้าง มีการประเมินผลอย่างไร</a:t>
            </a:r>
          </a:p>
        </p:txBody>
      </p:sp>
      <p:sp>
        <p:nvSpPr>
          <p:cNvPr id="15385" name="TextBox 28">
            <a:extLst>
              <a:ext uri="{FF2B5EF4-FFF2-40B4-BE49-F238E27FC236}">
                <a16:creationId xmlns:a16="http://schemas.microsoft.com/office/drawing/2014/main" id="{47D8E8E8-F6E5-8775-30D9-D7E1A103D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0738" y="4327525"/>
            <a:ext cx="2257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การบันทึกข้อมูลเป็นไปตามนโยบายและระเบียบปฏิบัติ และเป้าหมายของระบบเพียงใด</a:t>
            </a:r>
          </a:p>
        </p:txBody>
      </p:sp>
      <p:sp>
        <p:nvSpPr>
          <p:cNvPr id="15386" name="TextBox 29">
            <a:extLst>
              <a:ext uri="{FF2B5EF4-FFF2-40B4-BE49-F238E27FC236}">
                <a16:creationId xmlns:a16="http://schemas.microsoft.com/office/drawing/2014/main" id="{56C5861B-198A-1415-32B4-B560C9D0E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4210050"/>
            <a:ext cx="2257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ข้อมูลที่บันทึกในเวชระเบียน มีความครบถ้วนสมบูรณ์เพียงใด เพียงพอที่จะนำไปใช้ประโยชน์หรือไม่</a:t>
            </a:r>
          </a:p>
        </p:txBody>
      </p:sp>
      <p:sp>
        <p:nvSpPr>
          <p:cNvPr id="15387" name="TextBox 30">
            <a:extLst>
              <a:ext uri="{FF2B5EF4-FFF2-40B4-BE49-F238E27FC236}">
                <a16:creationId xmlns:a16="http://schemas.microsoft.com/office/drawing/2014/main" id="{FFD6DC73-7756-1CEE-C49E-427D4A0AF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3" y="6119813"/>
            <a:ext cx="28844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มีการนำผลของการทบทวนเวชระเบียนมาพัฒนาให้เกิดความถูกต้อง สมบูรณ์อย่างไรบ้าง</a:t>
            </a:r>
          </a:p>
        </p:txBody>
      </p:sp>
      <p:sp>
        <p:nvSpPr>
          <p:cNvPr id="15388" name="TextBox 31">
            <a:extLst>
              <a:ext uri="{FF2B5EF4-FFF2-40B4-BE49-F238E27FC236}">
                <a16:creationId xmlns:a16="http://schemas.microsoft.com/office/drawing/2014/main" id="{3B62CC5E-77ED-F131-95FE-B29A87470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650" y="1336675"/>
            <a:ext cx="27908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มีระบบป้องกันการสูญหายและการรักษาความลับของเวชระเบียนอย่างไร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593B6AE-179F-20F7-CCF4-5E14E5D1DED0}"/>
              </a:ext>
            </a:extLst>
          </p:cNvPr>
          <p:cNvSpPr txBox="1"/>
          <p:nvPr/>
        </p:nvSpPr>
        <p:spPr>
          <a:xfrm>
            <a:off x="9371013" y="2071688"/>
            <a:ext cx="20240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Information Access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E0205BB-3DA5-72D6-B34E-5F762A4C7E56}"/>
              </a:ext>
            </a:extLst>
          </p:cNvPr>
          <p:cNvCxnSpPr>
            <a:stCxn id="14" idx="3"/>
            <a:endCxn id="33" idx="1"/>
          </p:cNvCxnSpPr>
          <p:nvPr/>
        </p:nvCxnSpPr>
        <p:spPr>
          <a:xfrm>
            <a:off x="8912225" y="2425700"/>
            <a:ext cx="4587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699180A-AD3B-7AF3-B19D-7200A71513A4}"/>
              </a:ext>
            </a:extLst>
          </p:cNvPr>
          <p:cNvCxnSpPr>
            <a:stCxn id="2" idx="0"/>
            <a:endCxn id="33" idx="2"/>
          </p:cNvCxnSpPr>
          <p:nvPr/>
        </p:nvCxnSpPr>
        <p:spPr>
          <a:xfrm flipV="1">
            <a:off x="10372725" y="2779713"/>
            <a:ext cx="11113" cy="801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2" name="TextBox 33">
            <a:extLst>
              <a:ext uri="{FF2B5EF4-FFF2-40B4-BE49-F238E27FC236}">
                <a16:creationId xmlns:a16="http://schemas.microsoft.com/office/drawing/2014/main" id="{3F7F5CB1-CA75-6DBC-9209-B48182077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8613" y="1309688"/>
            <a:ext cx="22574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ผู้ป่วยและผู้เกี่ยวข้องสามารถเข้าถึงข้อมูลและใช้ประโยชน์ได้ดีเพียงใด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>
            <a:extLst>
              <a:ext uri="{FF2B5EF4-FFF2-40B4-BE49-F238E27FC236}">
                <a16:creationId xmlns:a16="http://schemas.microsoft.com/office/drawing/2014/main" id="{5C646015-AC29-627B-45AD-5F8E7BB84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342900"/>
            <a:ext cx="2805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ตำรับยา รพ.มีความเหมาะสมเพียงใด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(มียาที่จำเป็น มีเท่าที่จำเป็น)</a:t>
            </a:r>
          </a:p>
        </p:txBody>
      </p:sp>
      <p:sp>
        <p:nvSpPr>
          <p:cNvPr id="16387" name="TextBox 3">
            <a:extLst>
              <a:ext uri="{FF2B5EF4-FFF2-40B4-BE49-F238E27FC236}">
                <a16:creationId xmlns:a16="http://schemas.microsoft.com/office/drawing/2014/main" id="{4D3F1314-F9A4-9D14-6508-98FC69BC4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7163" y="111125"/>
            <a:ext cx="2878137" cy="5222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II-6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ระบบจัดการด้านยา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996D45-81A7-5967-F61C-C03527AFB484}"/>
              </a:ext>
            </a:extLst>
          </p:cNvPr>
          <p:cNvSpPr txBox="1"/>
          <p:nvPr/>
        </p:nvSpPr>
        <p:spPr>
          <a:xfrm>
            <a:off x="3571875" y="2800350"/>
            <a:ext cx="10636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Order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D2E347-2687-BE66-D20D-8931FDC33FFF}"/>
              </a:ext>
            </a:extLst>
          </p:cNvPr>
          <p:cNvSpPr txBox="1"/>
          <p:nvPr/>
        </p:nvSpPr>
        <p:spPr>
          <a:xfrm>
            <a:off x="4881563" y="2800350"/>
            <a:ext cx="13636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Transcribe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EE98D7-CBC0-E844-2B7C-B8418E894F09}"/>
              </a:ext>
            </a:extLst>
          </p:cNvPr>
          <p:cNvSpPr txBox="1"/>
          <p:nvPr/>
        </p:nvSpPr>
        <p:spPr>
          <a:xfrm>
            <a:off x="6723063" y="2794000"/>
            <a:ext cx="13636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Dispense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E315F5-C0C4-1AE4-8718-F35DA615B603}"/>
              </a:ext>
            </a:extLst>
          </p:cNvPr>
          <p:cNvSpPr txBox="1"/>
          <p:nvPr/>
        </p:nvSpPr>
        <p:spPr>
          <a:xfrm>
            <a:off x="8499475" y="2794000"/>
            <a:ext cx="13636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Admin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4774A1-2A69-6035-9A0D-6E9E85016C81}"/>
              </a:ext>
            </a:extLst>
          </p:cNvPr>
          <p:cNvSpPr txBox="1"/>
          <p:nvPr/>
        </p:nvSpPr>
        <p:spPr>
          <a:xfrm>
            <a:off x="1106488" y="2370138"/>
            <a:ext cx="21367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Drug Information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3F9798-635F-51AF-B582-D779A8213F10}"/>
              </a:ext>
            </a:extLst>
          </p:cNvPr>
          <p:cNvSpPr txBox="1"/>
          <p:nvPr/>
        </p:nvSpPr>
        <p:spPr>
          <a:xfrm>
            <a:off x="1114425" y="3489325"/>
            <a:ext cx="21367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Information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C1B569-1617-F294-E3EA-B3C2B0D7D59D}"/>
              </a:ext>
            </a:extLst>
          </p:cNvPr>
          <p:cNvSpPr txBox="1"/>
          <p:nvPr/>
        </p:nvSpPr>
        <p:spPr>
          <a:xfrm>
            <a:off x="3203575" y="1903413"/>
            <a:ext cx="18288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Reconciliation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884E3D-5CA6-97AD-609F-1D3F91E82479}"/>
              </a:ext>
            </a:extLst>
          </p:cNvPr>
          <p:cNvSpPr txBox="1"/>
          <p:nvPr/>
        </p:nvSpPr>
        <p:spPr>
          <a:xfrm>
            <a:off x="5726113" y="3514725"/>
            <a:ext cx="153352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DUR/Review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Prepare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6972E2-E702-C10F-8928-CA8F190DA47C}"/>
              </a:ext>
            </a:extLst>
          </p:cNvPr>
          <p:cNvSpPr txBox="1"/>
          <p:nvPr/>
        </p:nvSpPr>
        <p:spPr>
          <a:xfrm>
            <a:off x="8421688" y="4376738"/>
            <a:ext cx="21367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Monitoring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DFC9C-9AA0-CC18-6AF6-F9FB7DCE3478}"/>
              </a:ext>
            </a:extLst>
          </p:cNvPr>
          <p:cNvSpPr txBox="1"/>
          <p:nvPr/>
        </p:nvSpPr>
        <p:spPr>
          <a:xfrm>
            <a:off x="1223963" y="847725"/>
            <a:ext cx="21383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Hosp</a:t>
            </a:r>
            <a:r>
              <a:rPr lang="en-US" sz="2000" dirty="0">
                <a:latin typeface="+mn-lt"/>
                <a:cs typeface="+mn-cs"/>
              </a:rPr>
              <a:t> Formulary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34E8D9-4D0F-878E-3FC2-6A487F079F13}"/>
              </a:ext>
            </a:extLst>
          </p:cNvPr>
          <p:cNvSpPr txBox="1"/>
          <p:nvPr/>
        </p:nvSpPr>
        <p:spPr>
          <a:xfrm>
            <a:off x="3902075" y="833438"/>
            <a:ext cx="21367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Procurement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BD86F2-F879-436D-63ED-3970EFDC35D0}"/>
              </a:ext>
            </a:extLst>
          </p:cNvPr>
          <p:cNvSpPr txBox="1"/>
          <p:nvPr/>
        </p:nvSpPr>
        <p:spPr>
          <a:xfrm>
            <a:off x="6802438" y="830263"/>
            <a:ext cx="12192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Storage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1B9B29-B625-7DAD-9057-153E676366C5}"/>
              </a:ext>
            </a:extLst>
          </p:cNvPr>
          <p:cNvSpPr txBox="1"/>
          <p:nvPr/>
        </p:nvSpPr>
        <p:spPr>
          <a:xfrm>
            <a:off x="2776538" y="4992688"/>
            <a:ext cx="2630487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Policies &amp; Procedures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ACCC86-6173-2B76-3850-2499E701501D}"/>
              </a:ext>
            </a:extLst>
          </p:cNvPr>
          <p:cNvSpPr txBox="1"/>
          <p:nvPr/>
        </p:nvSpPr>
        <p:spPr>
          <a:xfrm>
            <a:off x="8499475" y="5626100"/>
            <a:ext cx="21383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ME/ADR Report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91F8367B-DB16-60E7-98BB-46FBFAA1DB05}"/>
              </a:ext>
            </a:extLst>
          </p:cNvPr>
          <p:cNvCxnSpPr>
            <a:stCxn id="9" idx="3"/>
            <a:endCxn id="5" idx="1"/>
          </p:cNvCxnSpPr>
          <p:nvPr/>
        </p:nvCxnSpPr>
        <p:spPr>
          <a:xfrm>
            <a:off x="3243263" y="2570163"/>
            <a:ext cx="328612" cy="4302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01166BB0-C141-7BC3-F306-F414E3517D2E}"/>
              </a:ext>
            </a:extLst>
          </p:cNvPr>
          <p:cNvCxnSpPr>
            <a:stCxn id="10" idx="3"/>
            <a:endCxn id="5" idx="1"/>
          </p:cNvCxnSpPr>
          <p:nvPr/>
        </p:nvCxnSpPr>
        <p:spPr>
          <a:xfrm flipV="1">
            <a:off x="3251200" y="3000375"/>
            <a:ext cx="320675" cy="8429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EAD3547-E13A-54FE-37FC-04F7A8C22343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635500" y="3000375"/>
            <a:ext cx="246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2E440B3-6F1C-FBF1-E869-9CEEF067029A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8086725" y="2994025"/>
            <a:ext cx="412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555C676-1AB6-9006-060C-44FF9398EDC3}"/>
              </a:ext>
            </a:extLst>
          </p:cNvPr>
          <p:cNvCxnSpPr>
            <a:stCxn id="17" idx="0"/>
            <a:endCxn id="5" idx="2"/>
          </p:cNvCxnSpPr>
          <p:nvPr/>
        </p:nvCxnSpPr>
        <p:spPr>
          <a:xfrm flipV="1">
            <a:off x="4092575" y="3200400"/>
            <a:ext cx="11113" cy="1792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2497A067-639D-50D2-ACF4-C76D57B7C6AC}"/>
              </a:ext>
            </a:extLst>
          </p:cNvPr>
          <p:cNvCxnSpPr>
            <a:stCxn id="19" idx="1"/>
            <a:endCxn id="17" idx="2"/>
          </p:cNvCxnSpPr>
          <p:nvPr/>
        </p:nvCxnSpPr>
        <p:spPr>
          <a:xfrm rot="10800000">
            <a:off x="4092575" y="5392738"/>
            <a:ext cx="4406900" cy="4333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E87C098C-C6F3-8C12-0DEA-FD1CF8EE590D}"/>
              </a:ext>
            </a:extLst>
          </p:cNvPr>
          <p:cNvCxnSpPr>
            <a:stCxn id="6" idx="2"/>
            <a:endCxn id="12" idx="1"/>
          </p:cNvCxnSpPr>
          <p:nvPr/>
        </p:nvCxnSpPr>
        <p:spPr>
          <a:xfrm rot="16200000" flipH="1">
            <a:off x="5310982" y="3453606"/>
            <a:ext cx="668338" cy="1619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72D17753-F0D9-A7E2-B07E-115540D3C4D9}"/>
              </a:ext>
            </a:extLst>
          </p:cNvPr>
          <p:cNvCxnSpPr>
            <a:stCxn id="12" idx="3"/>
            <a:endCxn id="7" idx="2"/>
          </p:cNvCxnSpPr>
          <p:nvPr/>
        </p:nvCxnSpPr>
        <p:spPr>
          <a:xfrm flipV="1">
            <a:off x="7259638" y="3194050"/>
            <a:ext cx="144462" cy="6746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FD8478F-797F-93FD-739C-4E24D7569C17}"/>
              </a:ext>
            </a:extLst>
          </p:cNvPr>
          <p:cNvCxnSpPr>
            <a:stCxn id="16" idx="2"/>
            <a:endCxn id="7" idx="0"/>
          </p:cNvCxnSpPr>
          <p:nvPr/>
        </p:nvCxnSpPr>
        <p:spPr>
          <a:xfrm flipH="1">
            <a:off x="7404100" y="1230313"/>
            <a:ext cx="7938" cy="156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2888559-8587-514B-9951-D8E04BB20332}"/>
              </a:ext>
            </a:extLst>
          </p:cNvPr>
          <p:cNvCxnSpPr>
            <a:stCxn id="5" idx="0"/>
            <a:endCxn id="11" idx="2"/>
          </p:cNvCxnSpPr>
          <p:nvPr/>
        </p:nvCxnSpPr>
        <p:spPr>
          <a:xfrm flipV="1">
            <a:off x="4103688" y="2303463"/>
            <a:ext cx="14287" cy="4968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26B7E41-316C-E232-0393-B7DE5852384A}"/>
              </a:ext>
            </a:extLst>
          </p:cNvPr>
          <p:cNvSpPr txBox="1"/>
          <p:nvPr/>
        </p:nvSpPr>
        <p:spPr>
          <a:xfrm>
            <a:off x="10512425" y="2628900"/>
            <a:ext cx="1444625" cy="706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Response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11EDC385-13C2-5FB3-1CB2-0B2B08C1ABFE}"/>
              </a:ext>
            </a:extLst>
          </p:cNvPr>
          <p:cNvCxnSpPr>
            <a:stCxn id="42" idx="2"/>
            <a:endCxn id="13" idx="3"/>
          </p:cNvCxnSpPr>
          <p:nvPr/>
        </p:nvCxnSpPr>
        <p:spPr>
          <a:xfrm rot="5400000">
            <a:off x="10275888" y="3617913"/>
            <a:ext cx="1241425" cy="6762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DF2F9D4-CB45-9E67-A33F-76B81B67F337}"/>
              </a:ext>
            </a:extLst>
          </p:cNvPr>
          <p:cNvCxnSpPr>
            <a:stCxn id="15" idx="3"/>
            <a:endCxn id="16" idx="1"/>
          </p:cNvCxnSpPr>
          <p:nvPr/>
        </p:nvCxnSpPr>
        <p:spPr>
          <a:xfrm flipV="1">
            <a:off x="6038850" y="1030288"/>
            <a:ext cx="763588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EBD3D20-4894-FFE4-D354-439594439237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 flipV="1">
            <a:off x="3362325" y="1033463"/>
            <a:ext cx="539750" cy="1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D284EEFD-3183-0B37-63C2-ED130DBC9A75}"/>
              </a:ext>
            </a:extLst>
          </p:cNvPr>
          <p:cNvCxnSpPr>
            <a:endCxn id="19" idx="3"/>
          </p:cNvCxnSpPr>
          <p:nvPr/>
        </p:nvCxnSpPr>
        <p:spPr>
          <a:xfrm rot="5400000">
            <a:off x="9956006" y="3875882"/>
            <a:ext cx="2632075" cy="12684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F4D3C70-8DB5-D17D-5680-934E6B3BB21E}"/>
              </a:ext>
            </a:extLst>
          </p:cNvPr>
          <p:cNvCxnSpPr>
            <a:stCxn id="8" idx="3"/>
            <a:endCxn id="42" idx="1"/>
          </p:cNvCxnSpPr>
          <p:nvPr/>
        </p:nvCxnSpPr>
        <p:spPr>
          <a:xfrm flipV="1">
            <a:off x="9863138" y="2981325"/>
            <a:ext cx="649287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F9586F59-9B32-D495-040F-720411F7CB7A}"/>
              </a:ext>
            </a:extLst>
          </p:cNvPr>
          <p:cNvCxnSpPr>
            <a:stCxn id="13" idx="1"/>
            <a:endCxn id="5" idx="2"/>
          </p:cNvCxnSpPr>
          <p:nvPr/>
        </p:nvCxnSpPr>
        <p:spPr>
          <a:xfrm rot="10800000">
            <a:off x="4103688" y="3200400"/>
            <a:ext cx="4318000" cy="13763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0C75CF8-625D-D827-94F9-85DC3DD7B5F1}"/>
              </a:ext>
            </a:extLst>
          </p:cNvPr>
          <p:cNvCxnSpPr>
            <a:stCxn id="17" idx="3"/>
            <a:endCxn id="80" idx="1"/>
          </p:cNvCxnSpPr>
          <p:nvPr/>
        </p:nvCxnSpPr>
        <p:spPr>
          <a:xfrm>
            <a:off x="5407025" y="5192713"/>
            <a:ext cx="377825" cy="15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9EF8B8C-05FE-B0C3-7F22-45D8AA74DF6D}"/>
              </a:ext>
            </a:extLst>
          </p:cNvPr>
          <p:cNvSpPr txBox="1"/>
          <p:nvPr/>
        </p:nvSpPr>
        <p:spPr>
          <a:xfrm>
            <a:off x="293688" y="4983163"/>
            <a:ext cx="928687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PTC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4B36B0FB-705E-A8FF-DE44-9A4FFC37386D}"/>
              </a:ext>
            </a:extLst>
          </p:cNvPr>
          <p:cNvCxnSpPr>
            <a:stCxn id="63" idx="0"/>
            <a:endCxn id="14" idx="1"/>
          </p:cNvCxnSpPr>
          <p:nvPr/>
        </p:nvCxnSpPr>
        <p:spPr>
          <a:xfrm rot="5400000" flipH="1" flipV="1">
            <a:off x="-976313" y="2782888"/>
            <a:ext cx="3935413" cy="4651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6D9BD43-69E3-5413-9D13-D7E91AC04D9C}"/>
              </a:ext>
            </a:extLst>
          </p:cNvPr>
          <p:cNvCxnSpPr>
            <a:stCxn id="63" idx="3"/>
            <a:endCxn id="17" idx="1"/>
          </p:cNvCxnSpPr>
          <p:nvPr/>
        </p:nvCxnSpPr>
        <p:spPr>
          <a:xfrm>
            <a:off x="1222375" y="5183188"/>
            <a:ext cx="1554163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TextBox 73">
            <a:extLst>
              <a:ext uri="{FF2B5EF4-FFF2-40B4-BE49-F238E27FC236}">
                <a16:creationId xmlns:a16="http://schemas.microsoft.com/office/drawing/2014/main" id="{176774DA-B695-0535-34D0-255CEF99F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163" y="323850"/>
            <a:ext cx="22844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ยาที่จัดซื้อจัดหามีคุณภาพที่น่าเชื่อถือเพียงใด</a:t>
            </a:r>
          </a:p>
        </p:txBody>
      </p:sp>
      <p:sp>
        <p:nvSpPr>
          <p:cNvPr id="16424" name="TextBox 74">
            <a:extLst>
              <a:ext uri="{FF2B5EF4-FFF2-40B4-BE49-F238E27FC236}">
                <a16:creationId xmlns:a16="http://schemas.microsoft.com/office/drawing/2014/main" id="{DDD897DF-07F1-E952-142C-4FA4D68DE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8388" y="319088"/>
            <a:ext cx="2482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ยาได้รับการเก็บสำรองไว้อย่างเหมาะสมปลอดภัยเพียงใด</a:t>
            </a:r>
          </a:p>
        </p:txBody>
      </p:sp>
      <p:sp>
        <p:nvSpPr>
          <p:cNvPr id="16425" name="TextBox 76">
            <a:extLst>
              <a:ext uri="{FF2B5EF4-FFF2-40B4-BE49-F238E27FC236}">
                <a16:creationId xmlns:a16="http://schemas.microsoft.com/office/drawing/2014/main" id="{51E2A6CF-4E4C-A60F-0D5E-497FA6C65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5413375"/>
            <a:ext cx="19907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คณะ กก.ยามีบทบาทในการกำหนดทิศทางและระบบจัดการเพื่อให้มีการใช้ยาที่เหมาะสม ปลอดภัย คุ้มค่าอย่างไร</a:t>
            </a:r>
          </a:p>
        </p:txBody>
      </p:sp>
      <p:sp>
        <p:nvSpPr>
          <p:cNvPr id="16426" name="TextBox 77">
            <a:extLst>
              <a:ext uri="{FF2B5EF4-FFF2-40B4-BE49-F238E27FC236}">
                <a16:creationId xmlns:a16="http://schemas.microsoft.com/office/drawing/2014/main" id="{B39D140D-D0EF-36E5-CA62-C5D9FB292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1150" y="5969000"/>
            <a:ext cx="3470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มีการรายงาน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ME/ADR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ครอบคลุมเพียงใด ข้อมูลถูกนำมาใช้ในการปรับปรุงระบบเพียงใด</a:t>
            </a:r>
          </a:p>
        </p:txBody>
      </p:sp>
      <p:sp>
        <p:nvSpPr>
          <p:cNvPr id="16427" name="TextBox 78">
            <a:extLst>
              <a:ext uri="{FF2B5EF4-FFF2-40B4-BE49-F238E27FC236}">
                <a16:creationId xmlns:a16="http://schemas.microsoft.com/office/drawing/2014/main" id="{94710882-60A3-F76F-A5C8-AC018DF50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5843588"/>
            <a:ext cx="28051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มีนโยบายและระเบียบปฏิบัติเพื่อให้เกิดความมั่นใจในการใช้ยาอย่างปลอดภัยครอบคลุมครบถ้วนเพียงใด</a:t>
            </a:r>
          </a:p>
        </p:txBody>
      </p:sp>
      <p:sp>
        <p:nvSpPr>
          <p:cNvPr id="80" name="Explosion 2 79">
            <a:extLst>
              <a:ext uri="{FF2B5EF4-FFF2-40B4-BE49-F238E27FC236}">
                <a16:creationId xmlns:a16="http://schemas.microsoft.com/office/drawing/2014/main" id="{ADDF1177-CC71-DB49-012B-5AEEFCBD80C5}"/>
              </a:ext>
            </a:extLst>
          </p:cNvPr>
          <p:cNvSpPr/>
          <p:nvPr/>
        </p:nvSpPr>
        <p:spPr>
          <a:xfrm>
            <a:off x="5784850" y="4725988"/>
            <a:ext cx="2862263" cy="808037"/>
          </a:xfrm>
          <a:prstGeom prst="irregularSeal2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Education</a:t>
            </a:r>
          </a:p>
        </p:txBody>
      </p:sp>
      <p:sp>
        <p:nvSpPr>
          <p:cNvPr id="16429" name="TextBox 81">
            <a:extLst>
              <a:ext uri="{FF2B5EF4-FFF2-40B4-BE49-F238E27FC236}">
                <a16:creationId xmlns:a16="http://schemas.microsoft.com/office/drawing/2014/main" id="{B508B300-3DF9-77BA-3AF1-AAD68F3A6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4162425"/>
            <a:ext cx="2279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ผู้เกี่ยวข้องเข้าถึงและใช้ข้อมูลผู้ป่วยเพียงใด</a:t>
            </a:r>
          </a:p>
        </p:txBody>
      </p:sp>
      <p:sp>
        <p:nvSpPr>
          <p:cNvPr id="16430" name="TextBox 82">
            <a:extLst>
              <a:ext uri="{FF2B5EF4-FFF2-40B4-BE49-F238E27FC236}">
                <a16:creationId xmlns:a16="http://schemas.microsoft.com/office/drawing/2014/main" id="{5944D966-F9FF-2801-34B5-27F8D7432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703513"/>
            <a:ext cx="22812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ผู้เกี่ยวข้องเข้าถึงและใช้ เภสัชสารสนเทศเพียงใด</a:t>
            </a:r>
          </a:p>
        </p:txBody>
      </p:sp>
      <p:sp>
        <p:nvSpPr>
          <p:cNvPr id="16431" name="TextBox 83">
            <a:extLst>
              <a:ext uri="{FF2B5EF4-FFF2-40B4-BE49-F238E27FC236}">
                <a16:creationId xmlns:a16="http://schemas.microsoft.com/office/drawing/2014/main" id="{FD9D0DA6-1109-19F7-2F1A-D5F7CB96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25" y="1422400"/>
            <a:ext cx="371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Med Reconcile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มีประสิทธิภาพเพียงใด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ป้องกันปัญหาได้เท่าไร</a:t>
            </a:r>
          </a:p>
        </p:txBody>
      </p:sp>
      <p:sp>
        <p:nvSpPr>
          <p:cNvPr id="16432" name="TextBox 84">
            <a:extLst>
              <a:ext uri="{FF2B5EF4-FFF2-40B4-BE49-F238E27FC236}">
                <a16:creationId xmlns:a16="http://schemas.microsoft.com/office/drawing/2014/main" id="{7982943D-8F74-6067-57A0-E8C04E15F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6425" y="2306638"/>
            <a:ext cx="2078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Admin error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เป็นอย่างไร มีการปรับปรุงอะไรบ้าง</a:t>
            </a:r>
          </a:p>
        </p:txBody>
      </p:sp>
      <p:sp>
        <p:nvSpPr>
          <p:cNvPr id="16433" name="TextBox 85">
            <a:extLst>
              <a:ext uri="{FF2B5EF4-FFF2-40B4-BE49-F238E27FC236}">
                <a16:creationId xmlns:a16="http://schemas.microsoft.com/office/drawing/2014/main" id="{96A1E524-2C5E-EBA2-4F09-035634F34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263" y="2081213"/>
            <a:ext cx="18653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Dispensing error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เป็นอย่างไร </a:t>
            </a:r>
            <a:endParaRPr lang="en-US" altLang="en-US" sz="14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มีการปรับปรุงอะไรบ้าง</a:t>
            </a:r>
          </a:p>
        </p:txBody>
      </p:sp>
      <p:sp>
        <p:nvSpPr>
          <p:cNvPr id="16434" name="TextBox 89">
            <a:extLst>
              <a:ext uri="{FF2B5EF4-FFF2-40B4-BE49-F238E27FC236}">
                <a16:creationId xmlns:a16="http://schemas.microsoft.com/office/drawing/2014/main" id="{5F48070A-018E-6FDE-EC09-6459571C2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8488" y="3852863"/>
            <a:ext cx="2784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monitor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ผลการใช้ยา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มีประสิทธิภาพและเหมาะสมเพียงใด</a:t>
            </a:r>
          </a:p>
        </p:txBody>
      </p:sp>
      <p:sp>
        <p:nvSpPr>
          <p:cNvPr id="16435" name="TextBox 90">
            <a:extLst>
              <a:ext uri="{FF2B5EF4-FFF2-40B4-BE49-F238E27FC236}">
                <a16:creationId xmlns:a16="http://schemas.microsoft.com/office/drawing/2014/main" id="{1268E7FC-4F48-4DB9-3BFA-0EC6A38CB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4225" y="4968875"/>
            <a:ext cx="2393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ผู้เกี่ยวข้องมีความรู้เรื่องยาที่จำเป็นและ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update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เพียงใด</a:t>
            </a:r>
          </a:p>
        </p:txBody>
      </p:sp>
      <p:sp>
        <p:nvSpPr>
          <p:cNvPr id="16436" name="TextBox 91">
            <a:extLst>
              <a:ext uri="{FF2B5EF4-FFF2-40B4-BE49-F238E27FC236}">
                <a16:creationId xmlns:a16="http://schemas.microsoft.com/office/drawing/2014/main" id="{AEEAA8BA-A338-0C4B-BD63-CA08E07BD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675" y="3240088"/>
            <a:ext cx="17970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Prescribing error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เป็นอย่างไร </a:t>
            </a:r>
            <a:endParaRPr lang="en-US" altLang="en-US" sz="14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มีการปรับปรุงอะไรบ้าง</a:t>
            </a:r>
          </a:p>
        </p:txBody>
      </p:sp>
      <p:sp>
        <p:nvSpPr>
          <p:cNvPr id="16437" name="TextBox 92">
            <a:extLst>
              <a:ext uri="{FF2B5EF4-FFF2-40B4-BE49-F238E27FC236}">
                <a16:creationId xmlns:a16="http://schemas.microsoft.com/office/drawing/2014/main" id="{2B0678FF-EA12-FAB3-8209-F169725A2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156075"/>
            <a:ext cx="1736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การสั่งใช้ยามีความเหมาะสมเพียงใด</a:t>
            </a:r>
          </a:p>
        </p:txBody>
      </p:sp>
      <p:sp>
        <p:nvSpPr>
          <p:cNvPr id="16438" name="TextBox 94">
            <a:extLst>
              <a:ext uri="{FF2B5EF4-FFF2-40B4-BE49-F238E27FC236}">
                <a16:creationId xmlns:a16="http://schemas.microsoft.com/office/drawing/2014/main" id="{1B25D7C5-1314-C6C4-9F0C-220ACDC5E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2322513"/>
            <a:ext cx="2079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การถ่ายทอดคำสั่งใช้ยามีความเหมาะสมเพียงใด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>
            <a:extLst>
              <a:ext uri="{FF2B5EF4-FFF2-40B4-BE49-F238E27FC236}">
                <a16:creationId xmlns:a16="http://schemas.microsoft.com/office/drawing/2014/main" id="{B7B80DFC-5B74-56C7-3C7D-5EF8E9A63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3038" y="139700"/>
            <a:ext cx="2876550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II-7.1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การตรวจทางห้องปฏิบัติการ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DB7532-433A-8B82-0AE7-27C5A478BA80}"/>
              </a:ext>
            </a:extLst>
          </p:cNvPr>
          <p:cNvSpPr txBox="1"/>
          <p:nvPr/>
        </p:nvSpPr>
        <p:spPr>
          <a:xfrm>
            <a:off x="9347200" y="2770188"/>
            <a:ext cx="2085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Reliable &amp; Accurate Results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7412" name="TextBox 3">
            <a:extLst>
              <a:ext uri="{FF2B5EF4-FFF2-40B4-BE49-F238E27FC236}">
                <a16:creationId xmlns:a16="http://schemas.microsoft.com/office/drawing/2014/main" id="{A07AFECF-118D-8E14-C719-B23E7AFB4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468313"/>
            <a:ext cx="2482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ผู้ตรวจทดสอบมีความรู้ความสามารถเหมาะสมเพียงใด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8C5D02-9E7B-93CF-1E71-80EF491A9374}"/>
              </a:ext>
            </a:extLst>
          </p:cNvPr>
          <p:cNvSpPr txBox="1"/>
          <p:nvPr/>
        </p:nvSpPr>
        <p:spPr>
          <a:xfrm>
            <a:off x="7315200" y="2922588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Report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1111C4-592D-77DE-48BD-2443C0A1F15C}"/>
              </a:ext>
            </a:extLst>
          </p:cNvPr>
          <p:cNvSpPr txBox="1"/>
          <p:nvPr/>
        </p:nvSpPr>
        <p:spPr>
          <a:xfrm>
            <a:off x="4927600" y="2928938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Examination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0CA5F-2B86-8C3E-ABCD-1ED571A61653}"/>
              </a:ext>
            </a:extLst>
          </p:cNvPr>
          <p:cNvSpPr txBox="1"/>
          <p:nvPr/>
        </p:nvSpPr>
        <p:spPr>
          <a:xfrm>
            <a:off x="2670175" y="2386013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Equipment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6C8742-928E-230A-75B9-9E7C69FE033E}"/>
              </a:ext>
            </a:extLst>
          </p:cNvPr>
          <p:cNvSpPr txBox="1"/>
          <p:nvPr/>
        </p:nvSpPr>
        <p:spPr>
          <a:xfrm>
            <a:off x="2676525" y="5073650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Specimen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A4A9B0-7CFB-D2D6-D8F8-08C9E5B5D01A}"/>
              </a:ext>
            </a:extLst>
          </p:cNvPr>
          <p:cNvSpPr txBox="1"/>
          <p:nvPr/>
        </p:nvSpPr>
        <p:spPr>
          <a:xfrm>
            <a:off x="7205663" y="4114800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Residual Sample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744077-AB33-4C54-3E9C-493A5590AC16}"/>
              </a:ext>
            </a:extLst>
          </p:cNvPr>
          <p:cNvSpPr txBox="1"/>
          <p:nvPr/>
        </p:nvSpPr>
        <p:spPr>
          <a:xfrm>
            <a:off x="2670175" y="381000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Competent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FAAA14-0E3D-26DA-1BAE-D2911651B9FF}"/>
              </a:ext>
            </a:extLst>
          </p:cNvPr>
          <p:cNvSpPr txBox="1"/>
          <p:nvPr/>
        </p:nvSpPr>
        <p:spPr>
          <a:xfrm>
            <a:off x="2670175" y="1538288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B470DF-C253-E49A-EEA8-6DCB73CADE82}"/>
              </a:ext>
            </a:extLst>
          </p:cNvPr>
          <p:cNvSpPr txBox="1"/>
          <p:nvPr/>
        </p:nvSpPr>
        <p:spPr>
          <a:xfrm>
            <a:off x="2667000" y="3154363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Supplies &amp; Reagent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C55396-1172-7533-86C0-CB1FA0D01924}"/>
              </a:ext>
            </a:extLst>
          </p:cNvPr>
          <p:cNvSpPr txBox="1"/>
          <p:nvPr/>
        </p:nvSpPr>
        <p:spPr>
          <a:xfrm>
            <a:off x="7185025" y="1854200"/>
            <a:ext cx="17621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Interpretation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BD6763-58DF-538D-9F23-D22DD4469EEB}"/>
              </a:ext>
            </a:extLst>
          </p:cNvPr>
          <p:cNvSpPr txBox="1"/>
          <p:nvPr/>
        </p:nvSpPr>
        <p:spPr>
          <a:xfrm>
            <a:off x="4927600" y="1873250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Proficiency Test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38980083-F7CD-B15A-312F-4AE1F855A316}"/>
              </a:ext>
            </a:extLst>
          </p:cNvPr>
          <p:cNvCxnSpPr>
            <a:stCxn id="7" idx="3"/>
            <a:endCxn id="16" idx="1"/>
          </p:cNvCxnSpPr>
          <p:nvPr/>
        </p:nvCxnSpPr>
        <p:spPr>
          <a:xfrm flipV="1">
            <a:off x="6454775" y="2054225"/>
            <a:ext cx="730250" cy="10747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D2EA5A90-596E-6F22-910E-7205A35C9195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6454775" y="3128963"/>
            <a:ext cx="750888" cy="13398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B62EDEA-0E7A-00F3-37C0-F3E8D1A3455C}"/>
              </a:ext>
            </a:extLst>
          </p:cNvPr>
          <p:cNvCxnSpPr>
            <a:stCxn id="16" idx="2"/>
            <a:endCxn id="6" idx="0"/>
          </p:cNvCxnSpPr>
          <p:nvPr/>
        </p:nvCxnSpPr>
        <p:spPr>
          <a:xfrm>
            <a:off x="8066088" y="2254250"/>
            <a:ext cx="12700" cy="668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69D88E9-5901-8B50-A887-1C79FF1D40B6}"/>
              </a:ext>
            </a:extLst>
          </p:cNvPr>
          <p:cNvCxnSpPr>
            <a:stCxn id="6" idx="3"/>
            <a:endCxn id="3" idx="1"/>
          </p:cNvCxnSpPr>
          <p:nvPr/>
        </p:nvCxnSpPr>
        <p:spPr>
          <a:xfrm>
            <a:off x="8842375" y="3122613"/>
            <a:ext cx="504825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E3110AA-E200-C31A-F3CE-ACFA733F5E6C}"/>
              </a:ext>
            </a:extLst>
          </p:cNvPr>
          <p:cNvCxnSpPr>
            <a:stCxn id="7" idx="3"/>
            <a:endCxn id="6" idx="1"/>
          </p:cNvCxnSpPr>
          <p:nvPr/>
        </p:nvCxnSpPr>
        <p:spPr>
          <a:xfrm flipV="1">
            <a:off x="6454775" y="3122613"/>
            <a:ext cx="860425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B678ADB8-71F4-6DF1-04F0-94F4FFB1E1CE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4197350" y="2586038"/>
            <a:ext cx="730250" cy="5429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BA9BCFF5-1AEE-9D03-E019-62DFC764C100}"/>
              </a:ext>
            </a:extLst>
          </p:cNvPr>
          <p:cNvCxnSpPr>
            <a:stCxn id="14" idx="3"/>
            <a:endCxn id="7" idx="1"/>
          </p:cNvCxnSpPr>
          <p:nvPr/>
        </p:nvCxnSpPr>
        <p:spPr>
          <a:xfrm>
            <a:off x="4197350" y="1738313"/>
            <a:ext cx="730250" cy="13906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245C719B-284A-086D-A02C-A82599B5574F}"/>
              </a:ext>
            </a:extLst>
          </p:cNvPr>
          <p:cNvCxnSpPr>
            <a:stCxn id="13" idx="3"/>
            <a:endCxn id="7" idx="1"/>
          </p:cNvCxnSpPr>
          <p:nvPr/>
        </p:nvCxnSpPr>
        <p:spPr>
          <a:xfrm>
            <a:off x="4197350" y="735013"/>
            <a:ext cx="730250" cy="23939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2B19AA3E-D400-B3CB-9716-88EC2B572517}"/>
              </a:ext>
            </a:extLst>
          </p:cNvPr>
          <p:cNvCxnSpPr>
            <a:stCxn id="15" idx="3"/>
            <a:endCxn id="7" idx="1"/>
          </p:cNvCxnSpPr>
          <p:nvPr/>
        </p:nvCxnSpPr>
        <p:spPr>
          <a:xfrm flipV="1">
            <a:off x="4194175" y="3128963"/>
            <a:ext cx="733425" cy="3794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5646D14C-715A-49F9-7928-3AE016227016}"/>
              </a:ext>
            </a:extLst>
          </p:cNvPr>
          <p:cNvCxnSpPr>
            <a:stCxn id="9" idx="3"/>
            <a:endCxn id="7" idx="1"/>
          </p:cNvCxnSpPr>
          <p:nvPr/>
        </p:nvCxnSpPr>
        <p:spPr>
          <a:xfrm flipV="1">
            <a:off x="4203700" y="3128963"/>
            <a:ext cx="723900" cy="21447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EB736F0-3C58-CBC0-1092-C52BB08FF1EB}"/>
              </a:ext>
            </a:extLst>
          </p:cNvPr>
          <p:cNvCxnSpPr>
            <a:stCxn id="19" idx="2"/>
            <a:endCxn id="7" idx="0"/>
          </p:cNvCxnSpPr>
          <p:nvPr/>
        </p:nvCxnSpPr>
        <p:spPr>
          <a:xfrm>
            <a:off x="5691188" y="2581275"/>
            <a:ext cx="0" cy="3476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E317D62-45A5-6F88-129F-16EBAAC03D4D}"/>
              </a:ext>
            </a:extLst>
          </p:cNvPr>
          <p:cNvSpPr txBox="1"/>
          <p:nvPr/>
        </p:nvSpPr>
        <p:spPr>
          <a:xfrm>
            <a:off x="5926138" y="5664200"/>
            <a:ext cx="36671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Quality Management System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4472FCF6-71E7-3C78-2C25-BA4FC2C46903}"/>
              </a:ext>
            </a:extLst>
          </p:cNvPr>
          <p:cNvCxnSpPr>
            <a:stCxn id="3" idx="2"/>
            <a:endCxn id="54" idx="3"/>
          </p:cNvCxnSpPr>
          <p:nvPr/>
        </p:nvCxnSpPr>
        <p:spPr>
          <a:xfrm rot="5400000">
            <a:off x="8798720" y="4272756"/>
            <a:ext cx="2386012" cy="7969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xplosion 2 56">
            <a:extLst>
              <a:ext uri="{FF2B5EF4-FFF2-40B4-BE49-F238E27FC236}">
                <a16:creationId xmlns:a16="http://schemas.microsoft.com/office/drawing/2014/main" id="{3CAA71F2-9674-650C-F9AA-70F5C57873E6}"/>
              </a:ext>
            </a:extLst>
          </p:cNvPr>
          <p:cNvSpPr/>
          <p:nvPr/>
        </p:nvSpPr>
        <p:spPr>
          <a:xfrm>
            <a:off x="5032375" y="506413"/>
            <a:ext cx="4560888" cy="808037"/>
          </a:xfrm>
          <a:prstGeom prst="irregularSeal2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Communication</a:t>
            </a:r>
          </a:p>
        </p:txBody>
      </p: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EE5D1172-2E3D-F904-DF3E-4A0ADFBFC6EE}"/>
              </a:ext>
            </a:extLst>
          </p:cNvPr>
          <p:cNvCxnSpPr>
            <a:stCxn id="54" idx="1"/>
            <a:endCxn id="13" idx="1"/>
          </p:cNvCxnSpPr>
          <p:nvPr/>
        </p:nvCxnSpPr>
        <p:spPr>
          <a:xfrm rot="10800000">
            <a:off x="2670175" y="735013"/>
            <a:ext cx="3255963" cy="5129212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B91FDEF6-B086-F86F-78AA-0B6583F66CFF}"/>
              </a:ext>
            </a:extLst>
          </p:cNvPr>
          <p:cNvCxnSpPr>
            <a:stCxn id="54" idx="1"/>
            <a:endCxn id="9" idx="1"/>
          </p:cNvCxnSpPr>
          <p:nvPr/>
        </p:nvCxnSpPr>
        <p:spPr>
          <a:xfrm rot="10800000">
            <a:off x="2676525" y="5273675"/>
            <a:ext cx="3249613" cy="590550"/>
          </a:xfrm>
          <a:prstGeom prst="bentConnector3">
            <a:avLst>
              <a:gd name="adj1" fmla="val 1262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107FBF52-285E-A739-80BC-A7E6CEE844F6}"/>
              </a:ext>
            </a:extLst>
          </p:cNvPr>
          <p:cNvCxnSpPr>
            <a:stCxn id="54" idx="1"/>
            <a:endCxn id="15" idx="1"/>
          </p:cNvCxnSpPr>
          <p:nvPr/>
        </p:nvCxnSpPr>
        <p:spPr>
          <a:xfrm rot="10800000">
            <a:off x="2667000" y="3508375"/>
            <a:ext cx="3259138" cy="2355850"/>
          </a:xfrm>
          <a:prstGeom prst="bentConnector3">
            <a:avLst>
              <a:gd name="adj1" fmla="val 1261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006AC3FF-2344-6681-522A-A0FB438E99C8}"/>
              </a:ext>
            </a:extLst>
          </p:cNvPr>
          <p:cNvCxnSpPr>
            <a:stCxn id="54" idx="1"/>
            <a:endCxn id="8" idx="1"/>
          </p:cNvCxnSpPr>
          <p:nvPr/>
        </p:nvCxnSpPr>
        <p:spPr>
          <a:xfrm rot="10800000">
            <a:off x="2670175" y="2586038"/>
            <a:ext cx="3255963" cy="3278187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1E39EDC3-9619-2A7D-295C-B9887E1815D8}"/>
              </a:ext>
            </a:extLst>
          </p:cNvPr>
          <p:cNvCxnSpPr>
            <a:stCxn id="54" idx="1"/>
            <a:endCxn id="14" idx="1"/>
          </p:cNvCxnSpPr>
          <p:nvPr/>
        </p:nvCxnSpPr>
        <p:spPr>
          <a:xfrm rot="10800000">
            <a:off x="2670175" y="1738313"/>
            <a:ext cx="3255963" cy="4125912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622373B4-293E-0C71-2F88-91534E82181F}"/>
              </a:ext>
            </a:extLst>
          </p:cNvPr>
          <p:cNvSpPr txBox="1"/>
          <p:nvPr/>
        </p:nvSpPr>
        <p:spPr>
          <a:xfrm>
            <a:off x="2676525" y="4311650"/>
            <a:ext cx="1527175" cy="401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SOP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303E47BA-4E82-70E0-677A-48AF6718B507}"/>
              </a:ext>
            </a:extLst>
          </p:cNvPr>
          <p:cNvCxnSpPr>
            <a:stCxn id="54" idx="1"/>
            <a:endCxn id="70" idx="1"/>
          </p:cNvCxnSpPr>
          <p:nvPr/>
        </p:nvCxnSpPr>
        <p:spPr>
          <a:xfrm rot="10800000">
            <a:off x="2676525" y="4511675"/>
            <a:ext cx="3249613" cy="1352550"/>
          </a:xfrm>
          <a:prstGeom prst="bentConnector3">
            <a:avLst>
              <a:gd name="adj1" fmla="val 1257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3A9907CD-DF3E-672F-3F0A-9A4730958E86}"/>
              </a:ext>
            </a:extLst>
          </p:cNvPr>
          <p:cNvCxnSpPr>
            <a:stCxn id="70" idx="3"/>
            <a:endCxn id="7" idx="1"/>
          </p:cNvCxnSpPr>
          <p:nvPr/>
        </p:nvCxnSpPr>
        <p:spPr>
          <a:xfrm flipV="1">
            <a:off x="4203700" y="3128963"/>
            <a:ext cx="723900" cy="13827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5" name="TextBox 103">
            <a:extLst>
              <a:ext uri="{FF2B5EF4-FFF2-40B4-BE49-F238E27FC236}">
                <a16:creationId xmlns:a16="http://schemas.microsoft.com/office/drawing/2014/main" id="{01795866-13D7-6440-6AFE-4C59A038B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1462088"/>
            <a:ext cx="2359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สิ่งแวดล้อมทางกายภาพมีความเหมาะสมเพียงใด</a:t>
            </a:r>
          </a:p>
        </p:txBody>
      </p:sp>
      <p:sp>
        <p:nvSpPr>
          <p:cNvPr id="17446" name="TextBox 104">
            <a:extLst>
              <a:ext uri="{FF2B5EF4-FFF2-40B4-BE49-F238E27FC236}">
                <a16:creationId xmlns:a16="http://schemas.microsoft.com/office/drawing/2014/main" id="{F62B1FE0-7901-DCD9-DA4B-9EC62BEC2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2305050"/>
            <a:ext cx="2044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อุปกรณ์เครื่องมือที่ใช้มีความน่าเชื่อถือเพียงใด</a:t>
            </a:r>
          </a:p>
        </p:txBody>
      </p:sp>
      <p:sp>
        <p:nvSpPr>
          <p:cNvPr id="17447" name="TextBox 105">
            <a:extLst>
              <a:ext uri="{FF2B5EF4-FFF2-40B4-BE49-F238E27FC236}">
                <a16:creationId xmlns:a16="http://schemas.microsoft.com/office/drawing/2014/main" id="{CE77C8E4-D4E9-F541-0FD4-29270073D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3255963"/>
            <a:ext cx="2120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น้ำยาและวัสดุที่ใช้มีคุณภาพน่าเชื่อถือเพียงใด</a:t>
            </a:r>
          </a:p>
        </p:txBody>
      </p:sp>
      <p:sp>
        <p:nvSpPr>
          <p:cNvPr id="17448" name="TextBox 106">
            <a:extLst>
              <a:ext uri="{FF2B5EF4-FFF2-40B4-BE49-F238E27FC236}">
                <a16:creationId xmlns:a16="http://schemas.microsoft.com/office/drawing/2014/main" id="{57692CCD-53A1-B87F-B430-BFBA5F3E2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56075"/>
            <a:ext cx="26479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มาตรฐานการปฏิบัติงาน ได้รับการพิสูจน์ว่าเชื่อถือได้ และมีการปฏิบัติตามอย่างเคร่งครัดเพียงใด</a:t>
            </a:r>
          </a:p>
        </p:txBody>
      </p:sp>
      <p:sp>
        <p:nvSpPr>
          <p:cNvPr id="17449" name="TextBox 107">
            <a:extLst>
              <a:ext uri="{FF2B5EF4-FFF2-40B4-BE49-F238E27FC236}">
                <a16:creationId xmlns:a16="http://schemas.microsoft.com/office/drawing/2014/main" id="{F4E2CFB1-07EC-CE4A-A660-862A425CE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5026025"/>
            <a:ext cx="2427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สิ่งส่งตรวจที่ได้รับมีคุณสมบัติตามที่กำหนดไว้เพียงใด</a:t>
            </a:r>
          </a:p>
        </p:txBody>
      </p:sp>
      <p:sp>
        <p:nvSpPr>
          <p:cNvPr id="17450" name="TextBox 108">
            <a:extLst>
              <a:ext uri="{FF2B5EF4-FFF2-40B4-BE49-F238E27FC236}">
                <a16:creationId xmlns:a16="http://schemas.microsoft.com/office/drawing/2014/main" id="{CC285DF3-68A0-996F-61A1-27993E131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8" y="95250"/>
            <a:ext cx="3271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การสื่อสารระหว่างห้องปฏฺบัติการและผู้ใช้ มีความครอบคลุมและมีประสิทธิภาพเพียงใด</a:t>
            </a:r>
          </a:p>
        </p:txBody>
      </p:sp>
      <p:sp>
        <p:nvSpPr>
          <p:cNvPr id="17451" name="TextBox 109">
            <a:extLst>
              <a:ext uri="{FF2B5EF4-FFF2-40B4-BE49-F238E27FC236}">
                <a16:creationId xmlns:a16="http://schemas.microsoft.com/office/drawing/2014/main" id="{E9F34030-68EE-718B-6C2F-9FEC6BE3C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775" y="1528763"/>
            <a:ext cx="2046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ผลการทำ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PT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เป็นอย่างไร</a:t>
            </a:r>
          </a:p>
        </p:txBody>
      </p:sp>
      <p:sp>
        <p:nvSpPr>
          <p:cNvPr id="17452" name="TextBox 110">
            <a:extLst>
              <a:ext uri="{FF2B5EF4-FFF2-40B4-BE49-F238E27FC236}">
                <a16:creationId xmlns:a16="http://schemas.microsoft.com/office/drawing/2014/main" id="{02B4EA31-8CAF-3758-6854-BECD89F40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3298825"/>
            <a:ext cx="2044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QA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ของการตรวจมีความน่าเชื่อถือเพียงใด</a:t>
            </a:r>
          </a:p>
        </p:txBody>
      </p:sp>
      <p:sp>
        <p:nvSpPr>
          <p:cNvPr id="17453" name="TextBox 111">
            <a:extLst>
              <a:ext uri="{FF2B5EF4-FFF2-40B4-BE49-F238E27FC236}">
                <a16:creationId xmlns:a16="http://schemas.microsoft.com/office/drawing/2014/main" id="{6A6B17FB-767F-5142-475C-6BD4302E5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163" y="3370263"/>
            <a:ext cx="2044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คุณภาพรายงานเป็นอย่างไร</a:t>
            </a:r>
          </a:p>
        </p:txBody>
      </p:sp>
      <p:sp>
        <p:nvSpPr>
          <p:cNvPr id="17454" name="TextBox 112">
            <a:extLst>
              <a:ext uri="{FF2B5EF4-FFF2-40B4-BE49-F238E27FC236}">
                <a16:creationId xmlns:a16="http://schemas.microsoft.com/office/drawing/2014/main" id="{537FB98C-1B3F-1660-D8DE-7944897C0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038" y="4846638"/>
            <a:ext cx="2395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มีการจัดการกับสิ่งส่งตรวจที่เหลืออย่างเหมาะสมเพียงใด</a:t>
            </a:r>
          </a:p>
        </p:txBody>
      </p:sp>
      <p:sp>
        <p:nvSpPr>
          <p:cNvPr id="17455" name="TextBox 113">
            <a:extLst>
              <a:ext uri="{FF2B5EF4-FFF2-40B4-BE49-F238E27FC236}">
                <a16:creationId xmlns:a16="http://schemas.microsoft.com/office/drawing/2014/main" id="{BC19EBAA-BA77-46EA-409A-DDC857E3C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8088" y="1635125"/>
            <a:ext cx="23764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มีการแปลความหมายผลการตรวจโดยห้องปฏิบัติการ (เมื่อมีข้อบ่งชี้) เหมาะสมเพียงใด</a:t>
            </a:r>
          </a:p>
        </p:txBody>
      </p:sp>
      <p:sp>
        <p:nvSpPr>
          <p:cNvPr id="17456" name="TextBox 114">
            <a:extLst>
              <a:ext uri="{FF2B5EF4-FFF2-40B4-BE49-F238E27FC236}">
                <a16:creationId xmlns:a16="http://schemas.microsoft.com/office/drawing/2014/main" id="{A7572A6C-76BD-41AF-6F0F-DE0809F72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013" y="6029325"/>
            <a:ext cx="239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ระบบบริหารคุณภาพมีประสิทธิภาพเพียงใด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>
            <a:extLst>
              <a:ext uri="{FF2B5EF4-FFF2-40B4-BE49-F238E27FC236}">
                <a16:creationId xmlns:a16="http://schemas.microsoft.com/office/drawing/2014/main" id="{4309E754-9D22-1EC4-F8D0-BE0A2AEA4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3038" y="139700"/>
            <a:ext cx="28765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II-7.2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คลังเลือด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22643A-6C3C-ED06-AF3E-1B13393B7CDB}"/>
              </a:ext>
            </a:extLst>
          </p:cNvPr>
          <p:cNvSpPr txBox="1"/>
          <p:nvPr/>
        </p:nvSpPr>
        <p:spPr>
          <a:xfrm>
            <a:off x="9799638" y="3257550"/>
            <a:ext cx="20859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Blood Transfusion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8436" name="TextBox 4">
            <a:extLst>
              <a:ext uri="{FF2B5EF4-FFF2-40B4-BE49-F238E27FC236}">
                <a16:creationId xmlns:a16="http://schemas.microsoft.com/office/drawing/2014/main" id="{02CA5CD9-AE21-A6F6-5EB1-D07CFDD0E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623888"/>
            <a:ext cx="22733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การคัดเลือกผู้บริจาคเลือด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มึความเหมาะสมเพียงใด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มั่นใจในความเสี่ยงที่น้อยที่สุดเพียงใด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11EDF1-7D26-C317-AF32-80C71F14FEF9}"/>
              </a:ext>
            </a:extLst>
          </p:cNvPr>
          <p:cNvSpPr txBox="1"/>
          <p:nvPr/>
        </p:nvSpPr>
        <p:spPr>
          <a:xfrm>
            <a:off x="4587875" y="1585913"/>
            <a:ext cx="2085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Preparation of Blood Component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7B625-DFA6-9B2C-25BB-D4719D42B2DF}"/>
              </a:ext>
            </a:extLst>
          </p:cNvPr>
          <p:cNvSpPr txBox="1"/>
          <p:nvPr/>
        </p:nvSpPr>
        <p:spPr>
          <a:xfrm>
            <a:off x="7064375" y="1589088"/>
            <a:ext cx="2085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Blood Storage/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Red Cross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A1E0CC-883E-8205-3EC2-D21C04EF14AB}"/>
              </a:ext>
            </a:extLst>
          </p:cNvPr>
          <p:cNvSpPr txBox="1"/>
          <p:nvPr/>
        </p:nvSpPr>
        <p:spPr>
          <a:xfrm>
            <a:off x="7027863" y="3106738"/>
            <a:ext cx="2085975" cy="7064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Blood Testing &amp; Matching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B6B33A-7476-6374-16CB-9E21FF6AA505}"/>
              </a:ext>
            </a:extLst>
          </p:cNvPr>
          <p:cNvSpPr txBox="1"/>
          <p:nvPr/>
        </p:nvSpPr>
        <p:spPr>
          <a:xfrm>
            <a:off x="4941888" y="5287963"/>
            <a:ext cx="20859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Hemovigilance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6A811A-989C-7D5E-7BAF-2683F08D48CC}"/>
              </a:ext>
            </a:extLst>
          </p:cNvPr>
          <p:cNvSpPr txBox="1"/>
          <p:nvPr/>
        </p:nvSpPr>
        <p:spPr>
          <a:xfrm>
            <a:off x="558800" y="3117850"/>
            <a:ext cx="2085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Policies &amp; Procedures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75E3BC-79A3-A49F-9ECF-9F63CFCE1A84}"/>
              </a:ext>
            </a:extLst>
          </p:cNvPr>
          <p:cNvSpPr txBox="1"/>
          <p:nvPr/>
        </p:nvSpPr>
        <p:spPr>
          <a:xfrm>
            <a:off x="909638" y="1600200"/>
            <a:ext cx="141128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Donor Selection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FA133F-F8F3-3AF7-E900-743D6E91B461}"/>
              </a:ext>
            </a:extLst>
          </p:cNvPr>
          <p:cNvSpPr txBox="1"/>
          <p:nvPr/>
        </p:nvSpPr>
        <p:spPr>
          <a:xfrm>
            <a:off x="2754313" y="1590675"/>
            <a:ext cx="14906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Blood Collection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CCE71C-0FBD-3896-B216-BC177DD2B123}"/>
              </a:ext>
            </a:extLst>
          </p:cNvPr>
          <p:cNvSpPr txBox="1"/>
          <p:nvPr/>
        </p:nvSpPr>
        <p:spPr>
          <a:xfrm>
            <a:off x="4941888" y="6138863"/>
            <a:ext cx="20859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Response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C04485E1-BB3B-B3F8-B1CA-7925E7214692}"/>
              </a:ext>
            </a:extLst>
          </p:cNvPr>
          <p:cNvCxnSpPr>
            <a:stCxn id="9" idx="1"/>
            <a:endCxn id="10" idx="2"/>
          </p:cNvCxnSpPr>
          <p:nvPr/>
        </p:nvCxnSpPr>
        <p:spPr>
          <a:xfrm rot="10800000">
            <a:off x="1601788" y="3825875"/>
            <a:ext cx="3340100" cy="166211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4F7BC084-793E-3D31-9887-7010C6D8E496}"/>
              </a:ext>
            </a:extLst>
          </p:cNvPr>
          <p:cNvCxnSpPr>
            <a:stCxn id="4" idx="2"/>
            <a:endCxn id="9" idx="3"/>
          </p:cNvCxnSpPr>
          <p:nvPr/>
        </p:nvCxnSpPr>
        <p:spPr>
          <a:xfrm rot="5400000">
            <a:off x="8020050" y="2665413"/>
            <a:ext cx="1830388" cy="38147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61785D-DD6D-495E-6B79-98BD25C2AE22}"/>
              </a:ext>
            </a:extLst>
          </p:cNvPr>
          <p:cNvSpPr txBox="1"/>
          <p:nvPr/>
        </p:nvSpPr>
        <p:spPr>
          <a:xfrm>
            <a:off x="3946525" y="3273425"/>
            <a:ext cx="20859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Indication/Order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E6F976AD-F868-F42E-00AA-EF49B12D0FD4}"/>
              </a:ext>
            </a:extLst>
          </p:cNvPr>
          <p:cNvCxnSpPr>
            <a:stCxn id="7" idx="3"/>
            <a:endCxn id="4" idx="1"/>
          </p:cNvCxnSpPr>
          <p:nvPr/>
        </p:nvCxnSpPr>
        <p:spPr>
          <a:xfrm>
            <a:off x="9150350" y="1943100"/>
            <a:ext cx="649288" cy="15144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6CA57361-8547-D612-BB7C-7BAF1F281C7B}"/>
              </a:ext>
            </a:extLst>
          </p:cNvPr>
          <p:cNvCxnSpPr>
            <a:stCxn id="8" idx="3"/>
            <a:endCxn id="4" idx="1"/>
          </p:cNvCxnSpPr>
          <p:nvPr/>
        </p:nvCxnSpPr>
        <p:spPr>
          <a:xfrm flipV="1">
            <a:off x="9113838" y="3457575"/>
            <a:ext cx="685800" cy="15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E93E683-5D65-B6B1-8EEB-19EAB10A1285}"/>
              </a:ext>
            </a:extLst>
          </p:cNvPr>
          <p:cNvCxnSpPr>
            <a:stCxn id="20" idx="3"/>
            <a:endCxn id="8" idx="1"/>
          </p:cNvCxnSpPr>
          <p:nvPr/>
        </p:nvCxnSpPr>
        <p:spPr>
          <a:xfrm flipV="1">
            <a:off x="6032500" y="3459163"/>
            <a:ext cx="995363" cy="1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46300F5-E36B-082D-150A-AC13B0697DF9}"/>
              </a:ext>
            </a:extLst>
          </p:cNvPr>
          <p:cNvCxnSpPr>
            <a:stCxn id="10" idx="3"/>
            <a:endCxn id="20" idx="1"/>
          </p:cNvCxnSpPr>
          <p:nvPr/>
        </p:nvCxnSpPr>
        <p:spPr>
          <a:xfrm>
            <a:off x="2644775" y="3471863"/>
            <a:ext cx="1301750" cy="1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5B51893-D3E2-7E28-898E-39296FE3F546}"/>
              </a:ext>
            </a:extLst>
          </p:cNvPr>
          <p:cNvSpPr txBox="1"/>
          <p:nvPr/>
        </p:nvSpPr>
        <p:spPr>
          <a:xfrm>
            <a:off x="6059488" y="4383088"/>
            <a:ext cx="20859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Blood use review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E3389E9C-840D-1E0B-EDE3-F578E0D02C89}"/>
              </a:ext>
            </a:extLst>
          </p:cNvPr>
          <p:cNvCxnSpPr>
            <a:stCxn id="4" idx="2"/>
            <a:endCxn id="30" idx="3"/>
          </p:cNvCxnSpPr>
          <p:nvPr/>
        </p:nvCxnSpPr>
        <p:spPr>
          <a:xfrm rot="5400000">
            <a:off x="9031287" y="2771776"/>
            <a:ext cx="925513" cy="26971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07ED3FC5-D1D1-B8E4-12B1-1F45914D2407}"/>
              </a:ext>
            </a:extLst>
          </p:cNvPr>
          <p:cNvCxnSpPr>
            <a:stCxn id="30" idx="1"/>
            <a:endCxn id="20" idx="2"/>
          </p:cNvCxnSpPr>
          <p:nvPr/>
        </p:nvCxnSpPr>
        <p:spPr>
          <a:xfrm rot="10800000">
            <a:off x="4989513" y="3673475"/>
            <a:ext cx="1069975" cy="9096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F303685-A162-A97F-053A-C013A7E8525A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 flipV="1">
            <a:off x="2320925" y="1944688"/>
            <a:ext cx="433388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0E48AB1-8A26-9031-E5B3-7F172970E4EC}"/>
              </a:ext>
            </a:extLst>
          </p:cNvPr>
          <p:cNvCxnSpPr>
            <a:stCxn id="12" idx="3"/>
            <a:endCxn id="6" idx="1"/>
          </p:cNvCxnSpPr>
          <p:nvPr/>
        </p:nvCxnSpPr>
        <p:spPr>
          <a:xfrm flipV="1">
            <a:off x="4244975" y="1939925"/>
            <a:ext cx="342900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F220D41-6E69-1DB9-5B49-AFCB995FEA50}"/>
              </a:ext>
            </a:extLst>
          </p:cNvPr>
          <p:cNvCxnSpPr>
            <a:stCxn id="10" idx="0"/>
            <a:endCxn id="11" idx="2"/>
          </p:cNvCxnSpPr>
          <p:nvPr/>
        </p:nvCxnSpPr>
        <p:spPr>
          <a:xfrm flipV="1">
            <a:off x="1601788" y="2308225"/>
            <a:ext cx="14287" cy="809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75CE763-F1F2-ED80-FE7E-E8E61B28BC78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673850" y="1939925"/>
            <a:ext cx="390525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C971858-A167-D38C-F0F5-4BFF93D06494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5984875" y="5688013"/>
            <a:ext cx="0" cy="450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0" name="TextBox 49">
            <a:extLst>
              <a:ext uri="{FF2B5EF4-FFF2-40B4-BE49-F238E27FC236}">
                <a16:creationId xmlns:a16="http://schemas.microsoft.com/office/drawing/2014/main" id="{BD312E51-6EC2-9550-9341-61ED9A8F1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663" y="635000"/>
            <a:ext cx="19875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การเจาะเก็บเลือดทำโดยบุคคล ทรัพยากร และกระบวนการที่พร้อมและเหมาะสมเพียงใด</a:t>
            </a:r>
          </a:p>
        </p:txBody>
      </p:sp>
      <p:sp>
        <p:nvSpPr>
          <p:cNvPr id="18461" name="TextBox 50">
            <a:extLst>
              <a:ext uri="{FF2B5EF4-FFF2-40B4-BE49-F238E27FC236}">
                <a16:creationId xmlns:a16="http://schemas.microsoft.com/office/drawing/2014/main" id="{EA901C6C-143A-EBBB-BBDF-1F4A08FC0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163" y="428625"/>
            <a:ext cx="19875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การเตรียมส่วนประกอบของเลือดทำโดยบุคคล ทรัพยากร และกระบวนการที่พร้อมและเหมาะสมเพียงใด</a:t>
            </a:r>
          </a:p>
        </p:txBody>
      </p:sp>
      <p:sp>
        <p:nvSpPr>
          <p:cNvPr id="18462" name="TextBox 51">
            <a:extLst>
              <a:ext uri="{FF2B5EF4-FFF2-40B4-BE49-F238E27FC236}">
                <a16:creationId xmlns:a16="http://schemas.microsoft.com/office/drawing/2014/main" id="{A84C1A01-20B1-EC28-BBE7-41E85ACCA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625475"/>
            <a:ext cx="19875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การจัดเก็บเลือดมีเหมาะสมเพียงใด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การขอเลือดจากกาชาดมีประสิทธิภาพเพียงใด</a:t>
            </a:r>
          </a:p>
        </p:txBody>
      </p:sp>
      <p:sp>
        <p:nvSpPr>
          <p:cNvPr id="18463" name="TextBox 52">
            <a:extLst>
              <a:ext uri="{FF2B5EF4-FFF2-40B4-BE49-F238E27FC236}">
                <a16:creationId xmlns:a16="http://schemas.microsoft.com/office/drawing/2014/main" id="{4DD6CE31-450C-7C10-FFE8-E695138C6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2757488"/>
            <a:ext cx="1987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การสั่งใช้เลือดมีข้อบ่งชี้ที่เหมาะสมเพียงใด</a:t>
            </a:r>
          </a:p>
        </p:txBody>
      </p:sp>
      <p:sp>
        <p:nvSpPr>
          <p:cNvPr id="18464" name="TextBox 53">
            <a:extLst>
              <a:ext uri="{FF2B5EF4-FFF2-40B4-BE49-F238E27FC236}">
                <a16:creationId xmlns:a16="http://schemas.microsoft.com/office/drawing/2014/main" id="{1952191E-CEC8-C4E1-D81B-FAFC49C15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61513" y="2120900"/>
            <a:ext cx="19875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คลังเลือดสามารถตอบสนองความต้องการในด้านปริมาณและความเร่งด่วนได้ดีเพียงใด</a:t>
            </a:r>
          </a:p>
        </p:txBody>
      </p:sp>
      <p:sp>
        <p:nvSpPr>
          <p:cNvPr id="18465" name="TextBox 54">
            <a:extLst>
              <a:ext uri="{FF2B5EF4-FFF2-40B4-BE49-F238E27FC236}">
                <a16:creationId xmlns:a16="http://schemas.microsoft.com/office/drawing/2014/main" id="{DD75B9EE-53A5-A2CB-D34A-226C5297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2422525"/>
            <a:ext cx="1987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การเจาะและตรวจเลือดเพื่อ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 X-match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มีความรัดกุมเพียงใด</a:t>
            </a:r>
          </a:p>
        </p:txBody>
      </p:sp>
      <p:sp>
        <p:nvSpPr>
          <p:cNvPr id="18466" name="TextBox 55">
            <a:extLst>
              <a:ext uri="{FF2B5EF4-FFF2-40B4-BE49-F238E27FC236}">
                <a16:creationId xmlns:a16="http://schemas.microsoft.com/office/drawing/2014/main" id="{63CD54F8-B447-6DB7-968F-B06F9C511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06838"/>
            <a:ext cx="3638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มีนโยบายและระเบียบปฏิบัติที่ครอบคลุมเพียงใด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มีการปรับปรุงให้ทันสมัยอยู่ตลอดเวลาหรือไม่</a:t>
            </a:r>
          </a:p>
        </p:txBody>
      </p:sp>
      <p:sp>
        <p:nvSpPr>
          <p:cNvPr id="18467" name="TextBox 56">
            <a:extLst>
              <a:ext uri="{FF2B5EF4-FFF2-40B4-BE49-F238E27FC236}">
                <a16:creationId xmlns:a16="http://schemas.microsoft.com/office/drawing/2014/main" id="{9214D229-12C9-92FD-767C-41087D446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5976938"/>
            <a:ext cx="24844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การตอบสนองเมื่อเกิดเหตุการณ์ไม่พึงประสงค์มีประสิทธิภาพเพียงใด ผลลัพธ์เป็นอย่างไร</a:t>
            </a:r>
          </a:p>
        </p:txBody>
      </p:sp>
      <p:sp>
        <p:nvSpPr>
          <p:cNvPr id="18468" name="TextBox 57">
            <a:extLst>
              <a:ext uri="{FF2B5EF4-FFF2-40B4-BE49-F238E27FC236}">
                <a16:creationId xmlns:a16="http://schemas.microsoft.com/office/drawing/2014/main" id="{9B605FD3-42CB-014D-F8A3-3CEFE06CF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3911600"/>
            <a:ext cx="2538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มีการนำผลการทบทวนไปสื่อสารและปรับปรุงอย่างไร</a:t>
            </a:r>
          </a:p>
        </p:txBody>
      </p:sp>
      <p:sp>
        <p:nvSpPr>
          <p:cNvPr id="18469" name="TextBox 58">
            <a:extLst>
              <a:ext uri="{FF2B5EF4-FFF2-40B4-BE49-F238E27FC236}">
                <a16:creationId xmlns:a16="http://schemas.microsoft.com/office/drawing/2014/main" id="{860FF407-A451-B441-1E32-3063B0D54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4816475"/>
            <a:ext cx="428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มีการเฝ้าระวังที่ครอบคลุมตามแนวทางของศูนย์บริการโลหิตแห่งชาติและมีประสิทธิภาพเพียงใด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>
            <a:extLst>
              <a:ext uri="{FF2B5EF4-FFF2-40B4-BE49-F238E27FC236}">
                <a16:creationId xmlns:a16="http://schemas.microsoft.com/office/drawing/2014/main" id="{6A2A6416-96BA-98EA-D2D9-2E42B2D26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3038" y="139700"/>
            <a:ext cx="28765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II-7.3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บริการรังสีวิทยา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21AB0A-4C5F-E2A0-A48D-C52DE4F7972E}"/>
              </a:ext>
            </a:extLst>
          </p:cNvPr>
          <p:cNvSpPr txBox="1"/>
          <p:nvPr/>
        </p:nvSpPr>
        <p:spPr>
          <a:xfrm>
            <a:off x="9347200" y="2770188"/>
            <a:ext cx="20859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Reliable &amp; Accurate Results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460" name="TextBox 3">
            <a:extLst>
              <a:ext uri="{FF2B5EF4-FFF2-40B4-BE49-F238E27FC236}">
                <a16:creationId xmlns:a16="http://schemas.microsoft.com/office/drawing/2014/main" id="{42CF15D4-5D38-9A2D-ACC5-65593684E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468313"/>
            <a:ext cx="2482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ผู้ตรวจมีความรู้ความสามารถเหมาะสมเพียงใด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6CAFE8-9AA3-CC34-BD1D-FC7D1129AEF5}"/>
              </a:ext>
            </a:extLst>
          </p:cNvPr>
          <p:cNvSpPr txBox="1"/>
          <p:nvPr/>
        </p:nvSpPr>
        <p:spPr>
          <a:xfrm>
            <a:off x="7315200" y="2922588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Report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3DA038-DAFA-3BD0-BACB-768AFA99B29D}"/>
              </a:ext>
            </a:extLst>
          </p:cNvPr>
          <p:cNvSpPr txBox="1"/>
          <p:nvPr/>
        </p:nvSpPr>
        <p:spPr>
          <a:xfrm>
            <a:off x="4927600" y="2770188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Imaging Study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B5C0A2-156B-99FC-3403-C908D0567E67}"/>
              </a:ext>
            </a:extLst>
          </p:cNvPr>
          <p:cNvSpPr txBox="1"/>
          <p:nvPr/>
        </p:nvSpPr>
        <p:spPr>
          <a:xfrm>
            <a:off x="2670175" y="2386013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Equipment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D1D109-314B-9F5D-0A55-8AE2D58701C2}"/>
              </a:ext>
            </a:extLst>
          </p:cNvPr>
          <p:cNvSpPr txBox="1"/>
          <p:nvPr/>
        </p:nvSpPr>
        <p:spPr>
          <a:xfrm>
            <a:off x="2676525" y="5073650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5C0ACC-17F0-FA19-1F89-D68DC58CD208}"/>
              </a:ext>
            </a:extLst>
          </p:cNvPr>
          <p:cNvSpPr txBox="1"/>
          <p:nvPr/>
        </p:nvSpPr>
        <p:spPr>
          <a:xfrm>
            <a:off x="2670175" y="381000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Competent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A862A9-6398-6A91-9418-17F612B729D5}"/>
              </a:ext>
            </a:extLst>
          </p:cNvPr>
          <p:cNvSpPr txBox="1"/>
          <p:nvPr/>
        </p:nvSpPr>
        <p:spPr>
          <a:xfrm>
            <a:off x="2670175" y="1538288"/>
            <a:ext cx="152717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996E34-8937-F4DC-A354-CF09AB4F5617}"/>
              </a:ext>
            </a:extLst>
          </p:cNvPr>
          <p:cNvSpPr txBox="1"/>
          <p:nvPr/>
        </p:nvSpPr>
        <p:spPr>
          <a:xfrm>
            <a:off x="6067425" y="2085975"/>
            <a:ext cx="17621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Interpretation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5800E3AA-DD72-A97B-33E1-33513C91DB01}"/>
              </a:ext>
            </a:extLst>
          </p:cNvPr>
          <p:cNvCxnSpPr>
            <a:stCxn id="7" idx="0"/>
            <a:endCxn id="16" idx="1"/>
          </p:cNvCxnSpPr>
          <p:nvPr/>
        </p:nvCxnSpPr>
        <p:spPr>
          <a:xfrm rot="5400000" flipH="1" flipV="1">
            <a:off x="5637213" y="2339975"/>
            <a:ext cx="484188" cy="3762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CA648CC-F0F9-F8B9-5159-55ADAEB2E1DF}"/>
              </a:ext>
            </a:extLst>
          </p:cNvPr>
          <p:cNvCxnSpPr>
            <a:stCxn id="6" idx="3"/>
            <a:endCxn id="3" idx="1"/>
          </p:cNvCxnSpPr>
          <p:nvPr/>
        </p:nvCxnSpPr>
        <p:spPr>
          <a:xfrm>
            <a:off x="8842375" y="3122613"/>
            <a:ext cx="504825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F5EE4001-53A9-0D24-242F-C55C3833AE76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4197350" y="2586038"/>
            <a:ext cx="730250" cy="5381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4DB6F07-77BE-5292-2466-C605232AE03D}"/>
              </a:ext>
            </a:extLst>
          </p:cNvPr>
          <p:cNvCxnSpPr>
            <a:stCxn id="14" idx="3"/>
            <a:endCxn id="7" idx="1"/>
          </p:cNvCxnSpPr>
          <p:nvPr/>
        </p:nvCxnSpPr>
        <p:spPr>
          <a:xfrm>
            <a:off x="4197350" y="1738313"/>
            <a:ext cx="730250" cy="13858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D2FBB525-8650-F539-ADE9-ED9D4E366393}"/>
              </a:ext>
            </a:extLst>
          </p:cNvPr>
          <p:cNvCxnSpPr>
            <a:stCxn id="13" idx="3"/>
            <a:endCxn id="7" idx="1"/>
          </p:cNvCxnSpPr>
          <p:nvPr/>
        </p:nvCxnSpPr>
        <p:spPr>
          <a:xfrm>
            <a:off x="4197350" y="735013"/>
            <a:ext cx="730250" cy="23891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B287AA3C-820B-1EA5-9E42-E52A92272588}"/>
              </a:ext>
            </a:extLst>
          </p:cNvPr>
          <p:cNvCxnSpPr>
            <a:stCxn id="9" idx="3"/>
            <a:endCxn id="7" idx="1"/>
          </p:cNvCxnSpPr>
          <p:nvPr/>
        </p:nvCxnSpPr>
        <p:spPr>
          <a:xfrm flipV="1">
            <a:off x="4203700" y="3124200"/>
            <a:ext cx="723900" cy="21494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7457F5F-9C02-2869-525A-E23EBFB004BE}"/>
              </a:ext>
            </a:extLst>
          </p:cNvPr>
          <p:cNvSpPr txBox="1"/>
          <p:nvPr/>
        </p:nvSpPr>
        <p:spPr>
          <a:xfrm>
            <a:off x="5926138" y="5664200"/>
            <a:ext cx="36671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Quality Management System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ECF659BC-99A4-95BC-E07C-99C8B7BB9D99}"/>
              </a:ext>
            </a:extLst>
          </p:cNvPr>
          <p:cNvCxnSpPr>
            <a:stCxn id="3" idx="2"/>
            <a:endCxn id="54" idx="3"/>
          </p:cNvCxnSpPr>
          <p:nvPr/>
        </p:nvCxnSpPr>
        <p:spPr>
          <a:xfrm rot="5400000">
            <a:off x="8798720" y="4272756"/>
            <a:ext cx="2386012" cy="7969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A5FE017B-3F67-5E1C-9639-7A55F748759E}"/>
              </a:ext>
            </a:extLst>
          </p:cNvPr>
          <p:cNvCxnSpPr>
            <a:stCxn id="54" idx="1"/>
            <a:endCxn id="13" idx="1"/>
          </p:cNvCxnSpPr>
          <p:nvPr/>
        </p:nvCxnSpPr>
        <p:spPr>
          <a:xfrm rot="10800000">
            <a:off x="2670175" y="735013"/>
            <a:ext cx="3255963" cy="5129212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3B127280-0924-F6F7-80FD-077F31B7BD42}"/>
              </a:ext>
            </a:extLst>
          </p:cNvPr>
          <p:cNvCxnSpPr>
            <a:stCxn id="54" idx="1"/>
            <a:endCxn id="9" idx="1"/>
          </p:cNvCxnSpPr>
          <p:nvPr/>
        </p:nvCxnSpPr>
        <p:spPr>
          <a:xfrm rot="10800000">
            <a:off x="2676525" y="5273675"/>
            <a:ext cx="3249613" cy="590550"/>
          </a:xfrm>
          <a:prstGeom prst="bentConnector3">
            <a:avLst>
              <a:gd name="adj1" fmla="val 1262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75B94370-AFB7-4C69-C86A-D2A9FECD0A0E}"/>
              </a:ext>
            </a:extLst>
          </p:cNvPr>
          <p:cNvCxnSpPr>
            <a:stCxn id="54" idx="1"/>
            <a:endCxn id="8" idx="1"/>
          </p:cNvCxnSpPr>
          <p:nvPr/>
        </p:nvCxnSpPr>
        <p:spPr>
          <a:xfrm rot="10800000">
            <a:off x="2670175" y="2586038"/>
            <a:ext cx="3255963" cy="3278187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B8D01016-175B-DFA7-7114-6D48ACFCBA49}"/>
              </a:ext>
            </a:extLst>
          </p:cNvPr>
          <p:cNvCxnSpPr>
            <a:stCxn id="54" idx="1"/>
            <a:endCxn id="14" idx="1"/>
          </p:cNvCxnSpPr>
          <p:nvPr/>
        </p:nvCxnSpPr>
        <p:spPr>
          <a:xfrm rot="10800000">
            <a:off x="2670175" y="1738313"/>
            <a:ext cx="3255963" cy="4125912"/>
          </a:xfrm>
          <a:prstGeom prst="bentConnector3">
            <a:avLst>
              <a:gd name="adj1" fmla="val 126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2366C15D-DF09-5257-BF70-0E6A136A5673}"/>
              </a:ext>
            </a:extLst>
          </p:cNvPr>
          <p:cNvSpPr txBox="1"/>
          <p:nvPr/>
        </p:nvSpPr>
        <p:spPr>
          <a:xfrm>
            <a:off x="2676525" y="4311650"/>
            <a:ext cx="1527175" cy="401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SOP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5EEE5B63-45A4-10DD-FCC8-2B9CA9A59DD3}"/>
              </a:ext>
            </a:extLst>
          </p:cNvPr>
          <p:cNvCxnSpPr>
            <a:stCxn id="54" idx="1"/>
            <a:endCxn id="70" idx="1"/>
          </p:cNvCxnSpPr>
          <p:nvPr/>
        </p:nvCxnSpPr>
        <p:spPr>
          <a:xfrm rot="10800000">
            <a:off x="2676525" y="4511675"/>
            <a:ext cx="3249613" cy="1352550"/>
          </a:xfrm>
          <a:prstGeom prst="bentConnector3">
            <a:avLst>
              <a:gd name="adj1" fmla="val 1257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B9C07BA1-8F01-3D32-895B-E61A91B7D746}"/>
              </a:ext>
            </a:extLst>
          </p:cNvPr>
          <p:cNvCxnSpPr>
            <a:stCxn id="70" idx="3"/>
            <a:endCxn id="7" idx="1"/>
          </p:cNvCxnSpPr>
          <p:nvPr/>
        </p:nvCxnSpPr>
        <p:spPr>
          <a:xfrm flipV="1">
            <a:off x="4203700" y="3124200"/>
            <a:ext cx="723900" cy="13874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3" name="TextBox 103">
            <a:extLst>
              <a:ext uri="{FF2B5EF4-FFF2-40B4-BE49-F238E27FC236}">
                <a16:creationId xmlns:a16="http://schemas.microsoft.com/office/drawing/2014/main" id="{86925C8D-AB00-9C29-C583-34A223FF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1462088"/>
            <a:ext cx="2359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สิ่งแวดล้อมทางกายภาพมีความเหมาะสมเพียงใด</a:t>
            </a:r>
          </a:p>
        </p:txBody>
      </p:sp>
      <p:sp>
        <p:nvSpPr>
          <p:cNvPr id="19484" name="TextBox 104">
            <a:extLst>
              <a:ext uri="{FF2B5EF4-FFF2-40B4-BE49-F238E27FC236}">
                <a16:creationId xmlns:a16="http://schemas.microsoft.com/office/drawing/2014/main" id="{8913607A-32B2-34BB-B777-B6D61DD98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2305050"/>
            <a:ext cx="2346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อุปกรณ์เครื่องมือที่ใช้มีความปลอดภัยน่าเชื่อถือเพียงใด</a:t>
            </a:r>
          </a:p>
        </p:txBody>
      </p:sp>
      <p:sp>
        <p:nvSpPr>
          <p:cNvPr id="19485" name="TextBox 106">
            <a:extLst>
              <a:ext uri="{FF2B5EF4-FFF2-40B4-BE49-F238E27FC236}">
                <a16:creationId xmlns:a16="http://schemas.microsoft.com/office/drawing/2014/main" id="{3BBB4B0D-F2D8-C93A-92A3-3506327EE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56075"/>
            <a:ext cx="26479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มาตรฐานการปฏิบัติงาน เหมาะสม และมีการปฏิบัติตามอย่างเคร่งครัดเพียงใด</a:t>
            </a:r>
          </a:p>
        </p:txBody>
      </p:sp>
      <p:sp>
        <p:nvSpPr>
          <p:cNvPr id="19486" name="TextBox 107">
            <a:extLst>
              <a:ext uri="{FF2B5EF4-FFF2-40B4-BE49-F238E27FC236}">
                <a16:creationId xmlns:a16="http://schemas.microsoft.com/office/drawing/2014/main" id="{C4C8B618-4814-4376-05FD-6DD44A568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5026025"/>
            <a:ext cx="2427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ผู้ป่วยได้รับการเตรียมตัวอย่างเหมาะสมเพียงใด</a:t>
            </a:r>
          </a:p>
        </p:txBody>
      </p:sp>
      <p:sp>
        <p:nvSpPr>
          <p:cNvPr id="19487" name="TextBox 110">
            <a:extLst>
              <a:ext uri="{FF2B5EF4-FFF2-40B4-BE49-F238E27FC236}">
                <a16:creationId xmlns:a16="http://schemas.microsoft.com/office/drawing/2014/main" id="{ED1E1C57-7E2F-F4D0-760D-DF0BE89E2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8" y="3473450"/>
            <a:ext cx="2635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เทคนิคการตรวจเหมาะสมเพียงใด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ภาพที่ได้มีคุณภาพเพียงใด</a:t>
            </a:r>
          </a:p>
        </p:txBody>
      </p:sp>
      <p:sp>
        <p:nvSpPr>
          <p:cNvPr id="19488" name="TextBox 111">
            <a:extLst>
              <a:ext uri="{FF2B5EF4-FFF2-40B4-BE49-F238E27FC236}">
                <a16:creationId xmlns:a16="http://schemas.microsoft.com/office/drawing/2014/main" id="{749054E3-0912-56E4-4F7B-2736124C0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163" y="3370263"/>
            <a:ext cx="2044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คุณภาพรายงานเป็นอย่างไร</a:t>
            </a:r>
          </a:p>
        </p:txBody>
      </p:sp>
      <p:sp>
        <p:nvSpPr>
          <p:cNvPr id="19489" name="TextBox 113">
            <a:extLst>
              <a:ext uri="{FF2B5EF4-FFF2-40B4-BE49-F238E27FC236}">
                <a16:creationId xmlns:a16="http://schemas.microsoft.com/office/drawing/2014/main" id="{E8D826E5-F088-ECC0-E192-22D3D0AB4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925" y="1562100"/>
            <a:ext cx="2378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มีการแปลความหมายผลการตรวจเหมาะสมเพียงใด</a:t>
            </a:r>
          </a:p>
        </p:txBody>
      </p:sp>
      <p:sp>
        <p:nvSpPr>
          <p:cNvPr id="19490" name="TextBox 114">
            <a:extLst>
              <a:ext uri="{FF2B5EF4-FFF2-40B4-BE49-F238E27FC236}">
                <a16:creationId xmlns:a16="http://schemas.microsoft.com/office/drawing/2014/main" id="{59656D65-5B06-6A86-743C-759B146BD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013" y="6029325"/>
            <a:ext cx="239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ระบบบริหารคุณภาพมีประสิทธิภาพเพียงใด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2EA732-08E6-1DEB-4E09-A12F22F3E277}"/>
              </a:ext>
            </a:extLst>
          </p:cNvPr>
          <p:cNvSpPr txBox="1"/>
          <p:nvPr/>
        </p:nvSpPr>
        <p:spPr>
          <a:xfrm>
            <a:off x="2741613" y="3244850"/>
            <a:ext cx="15271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Safety Measure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3C599664-F194-6CD5-46E7-2E6D995D98CB}"/>
              </a:ext>
            </a:extLst>
          </p:cNvPr>
          <p:cNvCxnSpPr>
            <a:stCxn id="16" idx="3"/>
            <a:endCxn id="6" idx="0"/>
          </p:cNvCxnSpPr>
          <p:nvPr/>
        </p:nvCxnSpPr>
        <p:spPr>
          <a:xfrm>
            <a:off x="7829550" y="2286000"/>
            <a:ext cx="249238" cy="6365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3" name="TextBox 54">
            <a:extLst>
              <a:ext uri="{FF2B5EF4-FFF2-40B4-BE49-F238E27FC236}">
                <a16:creationId xmlns:a16="http://schemas.microsoft.com/office/drawing/2014/main" id="{925E9257-A7A8-E3A2-5888-18A6BFBB4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" y="3330575"/>
            <a:ext cx="2649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มาตรการป้องกันอันตรายจากรังสีและอื่นๆ รัดกุมและได้ผลเพียงใด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1792A1-CB2D-480F-C3B0-7E5B29275DEA}"/>
              </a:ext>
            </a:extLst>
          </p:cNvPr>
          <p:cNvSpPr txBox="1"/>
          <p:nvPr/>
        </p:nvSpPr>
        <p:spPr>
          <a:xfrm>
            <a:off x="9680575" y="5035550"/>
            <a:ext cx="223837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 Control of Disease &amp; Hazard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0483" name="TextBox 2">
            <a:extLst>
              <a:ext uri="{FF2B5EF4-FFF2-40B4-BE49-F238E27FC236}">
                <a16:creationId xmlns:a16="http://schemas.microsoft.com/office/drawing/2014/main" id="{26EC9EA1-3452-C047-B11E-5F25AFBE6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9638" y="5810250"/>
            <a:ext cx="21256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ประสิทธิภาพประสิทธิผลของการควบคุมโรคและภัยสุขภาพเป็นอย่างไร</a:t>
            </a:r>
          </a:p>
        </p:txBody>
      </p:sp>
      <p:sp>
        <p:nvSpPr>
          <p:cNvPr id="20484" name="TextBox 3">
            <a:extLst>
              <a:ext uri="{FF2B5EF4-FFF2-40B4-BE49-F238E27FC236}">
                <a16:creationId xmlns:a16="http://schemas.microsoft.com/office/drawing/2014/main" id="{06446823-20DC-342F-577C-6C744BF11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5563" y="198438"/>
            <a:ext cx="4249737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II-8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การเฝ้าระวังโรคและภัยสุขภาพ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BC29A-EDCC-CFD3-E693-989E28BE29AF}"/>
              </a:ext>
            </a:extLst>
          </p:cNvPr>
          <p:cNvSpPr txBox="1"/>
          <p:nvPr/>
        </p:nvSpPr>
        <p:spPr>
          <a:xfrm>
            <a:off x="577850" y="1776413"/>
            <a:ext cx="17319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Policy, Target &amp; Plan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4B244-9418-D6B9-6FC1-92D4F62F81D3}"/>
              </a:ext>
            </a:extLst>
          </p:cNvPr>
          <p:cNvSpPr txBox="1"/>
          <p:nvPr/>
        </p:nvSpPr>
        <p:spPr>
          <a:xfrm>
            <a:off x="577850" y="655638"/>
            <a:ext cx="17319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Steering Team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FC9429-3A0B-2960-1F71-274DE5CADC5C}"/>
              </a:ext>
            </a:extLst>
          </p:cNvPr>
          <p:cNvSpPr txBox="1"/>
          <p:nvPr/>
        </p:nvSpPr>
        <p:spPr>
          <a:xfrm>
            <a:off x="2787650" y="1358900"/>
            <a:ext cx="1423988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Education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645BC-FF9B-0705-42CD-1D3B50929973}"/>
              </a:ext>
            </a:extLst>
          </p:cNvPr>
          <p:cNvSpPr txBox="1"/>
          <p:nvPr/>
        </p:nvSpPr>
        <p:spPr>
          <a:xfrm>
            <a:off x="2787650" y="2533650"/>
            <a:ext cx="1423988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Resource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1A0177-D823-E699-3D5B-5C7700E50AD8}"/>
              </a:ext>
            </a:extLst>
          </p:cNvPr>
          <p:cNvSpPr txBox="1"/>
          <p:nvPr/>
        </p:nvSpPr>
        <p:spPr>
          <a:xfrm>
            <a:off x="5076825" y="808038"/>
            <a:ext cx="17335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Data</a:t>
            </a:r>
            <a:r>
              <a:rPr lang="th-TH" sz="2000" dirty="0">
                <a:latin typeface="+mn-lt"/>
                <a:cs typeface="+mn-cs"/>
              </a:rPr>
              <a:t> </a:t>
            </a:r>
            <a:r>
              <a:rPr lang="en-US" sz="2000" dirty="0">
                <a:latin typeface="+mn-lt"/>
                <a:cs typeface="+mn-cs"/>
              </a:rPr>
              <a:t>Entry, Collection, Notification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3EE27-A129-AB06-834D-2068FFA45297}"/>
              </a:ext>
            </a:extLst>
          </p:cNvPr>
          <p:cNvSpPr txBox="1"/>
          <p:nvPr/>
        </p:nvSpPr>
        <p:spPr>
          <a:xfrm>
            <a:off x="5076825" y="2489200"/>
            <a:ext cx="1733550" cy="10144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Data Analysis &amp; Trend Monitoring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BFACD2-C0D5-7AF8-4A96-3E8EE6544928}"/>
              </a:ext>
            </a:extLst>
          </p:cNvPr>
          <p:cNvSpPr txBox="1"/>
          <p:nvPr/>
        </p:nvSpPr>
        <p:spPr>
          <a:xfrm>
            <a:off x="7259638" y="2643188"/>
            <a:ext cx="17319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Epidemic Diagnosis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2756B1-D223-04D4-4A99-62CE14892B87}"/>
              </a:ext>
            </a:extLst>
          </p:cNvPr>
          <p:cNvSpPr txBox="1"/>
          <p:nvPr/>
        </p:nvSpPr>
        <p:spPr>
          <a:xfrm>
            <a:off x="7259638" y="3870325"/>
            <a:ext cx="17319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Epidemic Investigation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8E872C-2E8D-DEB9-20CD-724F76FD581B}"/>
              </a:ext>
            </a:extLst>
          </p:cNvPr>
          <p:cNvSpPr txBox="1"/>
          <p:nvPr/>
        </p:nvSpPr>
        <p:spPr>
          <a:xfrm>
            <a:off x="9934575" y="3868738"/>
            <a:ext cx="17319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Epidemic Control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E4C12A-29A2-6B3C-D71A-D1505FE425CE}"/>
              </a:ext>
            </a:extLst>
          </p:cNvPr>
          <p:cNvSpPr txBox="1"/>
          <p:nvPr/>
        </p:nvSpPr>
        <p:spPr>
          <a:xfrm>
            <a:off x="7259638" y="5081588"/>
            <a:ext cx="17319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SRRT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87CEA9-AF9A-E16F-5B68-54D19A816DAA}"/>
              </a:ext>
            </a:extLst>
          </p:cNvPr>
          <p:cNvSpPr txBox="1"/>
          <p:nvPr/>
        </p:nvSpPr>
        <p:spPr>
          <a:xfrm>
            <a:off x="9929813" y="2643188"/>
            <a:ext cx="17335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Information Dissemination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5DB273E-1A78-EE5E-8702-BBBEB36F5853}"/>
              </a:ext>
            </a:extLst>
          </p:cNvPr>
          <p:cNvCxnSpPr>
            <a:stCxn id="6" idx="2"/>
            <a:endCxn id="5" idx="0"/>
          </p:cNvCxnSpPr>
          <p:nvPr/>
        </p:nvCxnSpPr>
        <p:spPr>
          <a:xfrm>
            <a:off x="1443038" y="1055688"/>
            <a:ext cx="0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7C19F563-77AF-80D5-606F-6534F1C5461A}"/>
              </a:ext>
            </a:extLst>
          </p:cNvPr>
          <p:cNvCxnSpPr>
            <a:stCxn id="5" idx="3"/>
            <a:endCxn id="7" idx="1"/>
          </p:cNvCxnSpPr>
          <p:nvPr/>
        </p:nvCxnSpPr>
        <p:spPr>
          <a:xfrm flipV="1">
            <a:off x="2309813" y="1558925"/>
            <a:ext cx="477837" cy="571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82D2645F-4DE1-1697-8C73-8DA4F650A264}"/>
              </a:ext>
            </a:extLst>
          </p:cNvPr>
          <p:cNvCxnSpPr>
            <a:stCxn id="5" idx="3"/>
            <a:endCxn id="8" idx="1"/>
          </p:cNvCxnSpPr>
          <p:nvPr/>
        </p:nvCxnSpPr>
        <p:spPr>
          <a:xfrm>
            <a:off x="2309813" y="2130425"/>
            <a:ext cx="477837" cy="6032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BFE2CB1-F2FE-959D-805B-16E4CE988193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5943600" y="1824038"/>
            <a:ext cx="0" cy="665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2300FD41-7AFC-4DCF-1874-0F9AE5A4836B}"/>
              </a:ext>
            </a:extLst>
          </p:cNvPr>
          <p:cNvCxnSpPr>
            <a:stCxn id="7" idx="3"/>
            <a:endCxn id="9" idx="1"/>
          </p:cNvCxnSpPr>
          <p:nvPr/>
        </p:nvCxnSpPr>
        <p:spPr>
          <a:xfrm flipV="1">
            <a:off x="4211638" y="1316038"/>
            <a:ext cx="865187" cy="2428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7BD54BFF-939E-25B6-1521-48AC32E1832E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4211638" y="1558925"/>
            <a:ext cx="865187" cy="14382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53DA179F-0092-885D-92EA-8A9B3D81C3F6}"/>
              </a:ext>
            </a:extLst>
          </p:cNvPr>
          <p:cNvCxnSpPr>
            <a:stCxn id="8" idx="3"/>
            <a:endCxn id="10" idx="1"/>
          </p:cNvCxnSpPr>
          <p:nvPr/>
        </p:nvCxnSpPr>
        <p:spPr>
          <a:xfrm>
            <a:off x="4211638" y="2733675"/>
            <a:ext cx="865187" cy="2635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4A6DF1-F53F-8FDD-F4F8-9BB659A45DFB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6810375" y="2997200"/>
            <a:ext cx="449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17A11CE-EAF1-E883-1AB6-D23589D18172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8124825" y="3351213"/>
            <a:ext cx="0" cy="519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7A63C79-942D-0F01-3DDF-C3328C8FDAB4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 flipV="1">
            <a:off x="8991600" y="4222750"/>
            <a:ext cx="942975" cy="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C402FC6-CD64-4D6A-E0F4-EF01EF37918A}"/>
              </a:ext>
            </a:extLst>
          </p:cNvPr>
          <p:cNvCxnSpPr>
            <a:stCxn id="14" idx="0"/>
            <a:endCxn id="12" idx="2"/>
          </p:cNvCxnSpPr>
          <p:nvPr/>
        </p:nvCxnSpPr>
        <p:spPr>
          <a:xfrm flipV="1">
            <a:off x="8124825" y="4578350"/>
            <a:ext cx="0" cy="503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7" name="TextBox 52">
            <a:extLst>
              <a:ext uri="{FF2B5EF4-FFF2-40B4-BE49-F238E27FC236}">
                <a16:creationId xmlns:a16="http://schemas.microsoft.com/office/drawing/2014/main" id="{7DE099F2-D094-42A9-DEBA-A92688A4A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2963" y="1852613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ผู้เกี่ยวข้องได้รับทราบข้อมูลเกี่ยวกับโรคและภัยสุขภาพอย่างทั่วถึงเพียงใด</a:t>
            </a:r>
          </a:p>
        </p:txBody>
      </p:sp>
      <p:sp>
        <p:nvSpPr>
          <p:cNvPr id="20508" name="TextBox 55">
            <a:extLst>
              <a:ext uri="{FF2B5EF4-FFF2-40B4-BE49-F238E27FC236}">
                <a16:creationId xmlns:a16="http://schemas.microsoft.com/office/drawing/2014/main" id="{2495B9CA-CAB2-DD54-1C06-DC25B29B7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5481638"/>
            <a:ext cx="212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SRRT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 มีความพร้อมและมีประสิทธิภาพเพียงใด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7C56F7-36DB-4522-4A63-D1D199D4C508}"/>
              </a:ext>
            </a:extLst>
          </p:cNvPr>
          <p:cNvSpPr txBox="1"/>
          <p:nvPr/>
        </p:nvSpPr>
        <p:spPr>
          <a:xfrm>
            <a:off x="577850" y="5338763"/>
            <a:ext cx="1731963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Evaluation &amp; Improvement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F4F14FB5-702E-6F6B-6257-8DEDF6CC8373}"/>
              </a:ext>
            </a:extLst>
          </p:cNvPr>
          <p:cNvCxnSpPr>
            <a:stCxn id="2" idx="2"/>
            <a:endCxn id="57" idx="2"/>
          </p:cNvCxnSpPr>
          <p:nvPr/>
        </p:nvCxnSpPr>
        <p:spPr>
          <a:xfrm rot="5400000">
            <a:off x="5969794" y="1216819"/>
            <a:ext cx="303213" cy="9356725"/>
          </a:xfrm>
          <a:prstGeom prst="bentConnector3">
            <a:avLst>
              <a:gd name="adj1" fmla="val 17553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9248DD80-0484-1CB4-062D-B9E118BC0BDE}"/>
              </a:ext>
            </a:extLst>
          </p:cNvPr>
          <p:cNvCxnSpPr>
            <a:stCxn id="13" idx="2"/>
            <a:endCxn id="2" idx="0"/>
          </p:cNvCxnSpPr>
          <p:nvPr/>
        </p:nvCxnSpPr>
        <p:spPr>
          <a:xfrm>
            <a:off x="10799763" y="4576763"/>
            <a:ext cx="0" cy="458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60A9F0B-E949-B9D9-2907-4533EBEEAE2F}"/>
              </a:ext>
            </a:extLst>
          </p:cNvPr>
          <p:cNvCxnSpPr>
            <a:stCxn id="13" idx="0"/>
            <a:endCxn id="15" idx="2"/>
          </p:cNvCxnSpPr>
          <p:nvPr/>
        </p:nvCxnSpPr>
        <p:spPr>
          <a:xfrm flipH="1" flipV="1">
            <a:off x="10796588" y="3351213"/>
            <a:ext cx="3175" cy="517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F88F9DD-CE93-C434-5795-423483993B88}"/>
              </a:ext>
            </a:extLst>
          </p:cNvPr>
          <p:cNvCxnSpPr>
            <a:stCxn id="57" idx="0"/>
          </p:cNvCxnSpPr>
          <p:nvPr/>
        </p:nvCxnSpPr>
        <p:spPr>
          <a:xfrm flipV="1">
            <a:off x="1443038" y="4222750"/>
            <a:ext cx="0" cy="1116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4" name="TextBox 66">
            <a:extLst>
              <a:ext uri="{FF2B5EF4-FFF2-40B4-BE49-F238E27FC236}">
                <a16:creationId xmlns:a16="http://schemas.microsoft.com/office/drawing/2014/main" id="{EA7DDBF4-8B7E-FF78-301A-29A032516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49213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การรับรู้การเกิดโรคที่ต้องเฝ้าระวังเป็นไปอย่างมีประสิทธิภาพเพียงใด</a:t>
            </a:r>
          </a:p>
        </p:txBody>
      </p:sp>
      <p:sp>
        <p:nvSpPr>
          <p:cNvPr id="20515" name="TextBox 35">
            <a:extLst>
              <a:ext uri="{FF2B5EF4-FFF2-40B4-BE49-F238E27FC236}">
                <a16:creationId xmlns:a16="http://schemas.microsoft.com/office/drawing/2014/main" id="{1E76609E-03A8-8404-0FC8-E4F05E085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2565400"/>
            <a:ext cx="212725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มีนโยบาย แผนกลยุทธ์ และแผนปฏิบัติการ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DHS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 ครอบคลุมกลุ่มเป้าหมาย สอดคล้องกับปัญาหา และความต้องการของพื้นที่อย่างไร</a:t>
            </a:r>
          </a:p>
        </p:txBody>
      </p:sp>
      <p:sp>
        <p:nvSpPr>
          <p:cNvPr id="20516" name="TextBox 37">
            <a:extLst>
              <a:ext uri="{FF2B5EF4-FFF2-40B4-BE49-F238E27FC236}">
                <a16:creationId xmlns:a16="http://schemas.microsoft.com/office/drawing/2014/main" id="{AED6DDE6-32F7-3416-DEA9-8206FBF62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6056313"/>
            <a:ext cx="29749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มีการประเมินและใช้ประโยชน์ของข้อมูลในการปรับเปลี่ยนมาตรการการควบคุมโรคอย่างไรบ้าง</a:t>
            </a:r>
          </a:p>
        </p:txBody>
      </p:sp>
      <p:sp>
        <p:nvSpPr>
          <p:cNvPr id="20517" name="TextBox 38">
            <a:extLst>
              <a:ext uri="{FF2B5EF4-FFF2-40B4-BE49-F238E27FC236}">
                <a16:creationId xmlns:a16="http://schemas.microsoft.com/office/drawing/2014/main" id="{F78AB461-F856-D059-BC3F-1FA08888E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11113"/>
            <a:ext cx="27971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ประสิทธิภาพในการขับเคลื่อนแผนและประสานงานกับหน่วยงานที่เกี่ยวข้องเป็นอย่างไร</a:t>
            </a:r>
          </a:p>
        </p:txBody>
      </p:sp>
      <p:sp>
        <p:nvSpPr>
          <p:cNvPr id="20518" name="TextBox 39">
            <a:extLst>
              <a:ext uri="{FF2B5EF4-FFF2-40B4-BE49-F238E27FC236}">
                <a16:creationId xmlns:a16="http://schemas.microsoft.com/office/drawing/2014/main" id="{D28F9A0B-F7CD-D2C4-07CA-567C87475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481013"/>
            <a:ext cx="21272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ผลการประเมินการมีความรู้ความเข้าใจ ความตระหนัก เกี่ยวกับ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DHS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ของบุคลากรทุกคนเป็นอย่างไร</a:t>
            </a:r>
          </a:p>
        </p:txBody>
      </p:sp>
      <p:sp>
        <p:nvSpPr>
          <p:cNvPr id="20519" name="TextBox 40">
            <a:extLst>
              <a:ext uri="{FF2B5EF4-FFF2-40B4-BE49-F238E27FC236}">
                <a16:creationId xmlns:a16="http://schemas.microsoft.com/office/drawing/2014/main" id="{5C31C455-078F-5029-AFF8-1C6BD4A7D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3109913"/>
            <a:ext cx="21272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มีการจัดสรรงบประมาณ ทรัพยากร และเทคโนโลยี เพื่อการเฝ้าระวัง และสอบสวนโรคให้มีประสิทธิภาพได้อย่างไร</a:t>
            </a:r>
          </a:p>
        </p:txBody>
      </p:sp>
      <p:sp>
        <p:nvSpPr>
          <p:cNvPr id="20520" name="TextBox 41">
            <a:extLst>
              <a:ext uri="{FF2B5EF4-FFF2-40B4-BE49-F238E27FC236}">
                <a16:creationId xmlns:a16="http://schemas.microsoft.com/office/drawing/2014/main" id="{3A92E650-170A-9CA5-B4CA-9EBA730A4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5" y="3579813"/>
            <a:ext cx="21272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สถานการณ์แนวโน้มของโรคที่เฝ้าระวังเป็นอย่างไร และมีการวางแผนป้องกันควบคุมโรคที่คาดการณ์อย่างไรบ้าง</a:t>
            </a:r>
          </a:p>
        </p:txBody>
      </p:sp>
      <p:sp>
        <p:nvSpPr>
          <p:cNvPr id="20521" name="TextBox 42">
            <a:extLst>
              <a:ext uri="{FF2B5EF4-FFF2-40B4-BE49-F238E27FC236}">
                <a16:creationId xmlns:a16="http://schemas.microsoft.com/office/drawing/2014/main" id="{6EF45F25-EDED-3F85-00B8-C4C1B6985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1674813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ความสามารถในการวินิจฉัยและการสืบค้นโรคระบาดมีความรวดเร็วเพียงใด</a:t>
            </a:r>
          </a:p>
        </p:txBody>
      </p:sp>
      <p:sp>
        <p:nvSpPr>
          <p:cNvPr id="20522" name="TextBox 43">
            <a:extLst>
              <a:ext uri="{FF2B5EF4-FFF2-40B4-BE49-F238E27FC236}">
                <a16:creationId xmlns:a16="http://schemas.microsoft.com/office/drawing/2014/main" id="{9A3DA08B-8407-451D-10C1-66E6E4EB8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5325" y="3275013"/>
            <a:ext cx="2127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มีมาตรการป้องกันและควบคุมโรคและภัยสุขภาพเรื่องใดบ้างอย่างไร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owchart: Extract 17">
            <a:extLst>
              <a:ext uri="{FF2B5EF4-FFF2-40B4-BE49-F238E27FC236}">
                <a16:creationId xmlns:a16="http://schemas.microsoft.com/office/drawing/2014/main" id="{B0C5732C-AC79-FD7C-271A-BFDF54BCAA17}"/>
              </a:ext>
            </a:extLst>
          </p:cNvPr>
          <p:cNvSpPr/>
          <p:nvPr/>
        </p:nvSpPr>
        <p:spPr>
          <a:xfrm>
            <a:off x="1622425" y="2914650"/>
            <a:ext cx="2360613" cy="1296988"/>
          </a:xfrm>
          <a:prstGeom prst="flowChartExtra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33F470A1-0C06-26E6-B32D-5497D996DFFF}"/>
              </a:ext>
            </a:extLst>
          </p:cNvPr>
          <p:cNvSpPr/>
          <p:nvPr/>
        </p:nvSpPr>
        <p:spPr>
          <a:xfrm>
            <a:off x="322263" y="2936875"/>
            <a:ext cx="4970462" cy="267811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" name="Flowchart: Merge 2">
            <a:extLst>
              <a:ext uri="{FF2B5EF4-FFF2-40B4-BE49-F238E27FC236}">
                <a16:creationId xmlns:a16="http://schemas.microsoft.com/office/drawing/2014/main" id="{6D59E2A0-16A2-9484-805E-6B29D6B9D1C9}"/>
              </a:ext>
            </a:extLst>
          </p:cNvPr>
          <p:cNvSpPr/>
          <p:nvPr/>
        </p:nvSpPr>
        <p:spPr>
          <a:xfrm>
            <a:off x="1377950" y="1790700"/>
            <a:ext cx="2820988" cy="1957388"/>
          </a:xfrm>
          <a:prstGeom prst="flowChartMerge">
            <a:avLst/>
          </a:prstGeom>
          <a:solidFill>
            <a:srgbClr val="F8CBA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6A7E28-723C-76C6-D2E1-B0F0C65855C8}"/>
              </a:ext>
            </a:extLst>
          </p:cNvPr>
          <p:cNvSpPr txBox="1"/>
          <p:nvPr/>
        </p:nvSpPr>
        <p:spPr>
          <a:xfrm>
            <a:off x="3944938" y="2773363"/>
            <a:ext cx="1335087" cy="10144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Vision, Mission, Values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9FC2F8-8A51-0787-9385-692AE8488D86}"/>
              </a:ext>
            </a:extLst>
          </p:cNvPr>
          <p:cNvSpPr txBox="1"/>
          <p:nvPr/>
        </p:nvSpPr>
        <p:spPr>
          <a:xfrm>
            <a:off x="8207375" y="3609975"/>
            <a:ext cx="17764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High Performance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E836C-43A5-0331-4C49-D2215E4961A4}"/>
              </a:ext>
            </a:extLst>
          </p:cNvPr>
          <p:cNvSpPr txBox="1"/>
          <p:nvPr/>
        </p:nvSpPr>
        <p:spPr>
          <a:xfrm>
            <a:off x="10306050" y="2270125"/>
            <a:ext cx="17764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Sustainable Organization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42B654-24C2-8C13-3E40-DC621F761F6E}"/>
              </a:ext>
            </a:extLst>
          </p:cNvPr>
          <p:cNvSpPr txBox="1"/>
          <p:nvPr/>
        </p:nvSpPr>
        <p:spPr>
          <a:xfrm>
            <a:off x="5734050" y="4729163"/>
            <a:ext cx="19796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Environment for Improvement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A155B1-E1B2-8FB2-3A6A-8194513EF96A}"/>
              </a:ext>
            </a:extLst>
          </p:cNvPr>
          <p:cNvSpPr txBox="1"/>
          <p:nvPr/>
        </p:nvSpPr>
        <p:spPr>
          <a:xfrm>
            <a:off x="5734050" y="5900738"/>
            <a:ext cx="1995488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Safety Culture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1F35EF-7763-004D-6690-F74E6614003A}"/>
              </a:ext>
            </a:extLst>
          </p:cNvPr>
          <p:cNvSpPr txBox="1"/>
          <p:nvPr/>
        </p:nvSpPr>
        <p:spPr>
          <a:xfrm>
            <a:off x="5734050" y="2692400"/>
            <a:ext cx="19796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Communication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550436-8E82-B674-9ED8-463C91660DBC}"/>
              </a:ext>
            </a:extLst>
          </p:cNvPr>
          <p:cNvSpPr txBox="1"/>
          <p:nvPr/>
        </p:nvSpPr>
        <p:spPr>
          <a:xfrm>
            <a:off x="5749925" y="3730625"/>
            <a:ext cx="1963738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Focus on Action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861E0A-4A39-B740-7F38-684AA0689BA2}"/>
              </a:ext>
            </a:extLst>
          </p:cNvPr>
          <p:cNvSpPr txBox="1"/>
          <p:nvPr/>
        </p:nvSpPr>
        <p:spPr>
          <a:xfrm>
            <a:off x="1509713" y="5967413"/>
            <a:ext cx="259715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Community Support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DDBCFD-2E38-1065-4EBE-081A290D1B9A}"/>
              </a:ext>
            </a:extLst>
          </p:cNvPr>
          <p:cNvSpPr txBox="1"/>
          <p:nvPr/>
        </p:nvSpPr>
        <p:spPr>
          <a:xfrm>
            <a:off x="4841875" y="261938"/>
            <a:ext cx="2798763" cy="1322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Public Concern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Neg. Impact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Resource Conservation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Legal Compliance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06F0E7-8C9D-AF04-C46D-11A40973A97E}"/>
              </a:ext>
            </a:extLst>
          </p:cNvPr>
          <p:cNvSpPr txBox="1"/>
          <p:nvPr/>
        </p:nvSpPr>
        <p:spPr>
          <a:xfrm>
            <a:off x="5580063" y="1901825"/>
            <a:ext cx="205740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Ethical Behavior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D3C662-F5F2-ACC0-317C-990B278B9216}"/>
              </a:ext>
            </a:extLst>
          </p:cNvPr>
          <p:cNvSpPr txBox="1"/>
          <p:nvPr/>
        </p:nvSpPr>
        <p:spPr>
          <a:xfrm>
            <a:off x="8191500" y="1135063"/>
            <a:ext cx="17764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Societal Responsibility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088" name="TextBox 14">
            <a:extLst>
              <a:ext uri="{FF2B5EF4-FFF2-40B4-BE49-F238E27FC236}">
                <a16:creationId xmlns:a16="http://schemas.microsoft.com/office/drawing/2014/main" id="{40583E01-854B-4403-3EC0-C0235767B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713" y="3146425"/>
            <a:ext cx="795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/>
              <a:t>CEO</a:t>
            </a:r>
            <a:endParaRPr lang="th-TH" altLang="en-US" sz="2000" b="1"/>
          </a:p>
        </p:txBody>
      </p:sp>
      <p:sp>
        <p:nvSpPr>
          <p:cNvPr id="3089" name="TextBox 15">
            <a:extLst>
              <a:ext uri="{FF2B5EF4-FFF2-40B4-BE49-F238E27FC236}">
                <a16:creationId xmlns:a16="http://schemas.microsoft.com/office/drawing/2014/main" id="{D6329C86-344E-56E6-0C4B-1DE387CFE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0" y="1830388"/>
            <a:ext cx="197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/>
              <a:t>Governing Body</a:t>
            </a:r>
            <a:endParaRPr lang="th-TH" altLang="en-US" sz="2000" b="1"/>
          </a:p>
        </p:txBody>
      </p:sp>
      <p:sp>
        <p:nvSpPr>
          <p:cNvPr id="3090" name="TextBox 16">
            <a:extLst>
              <a:ext uri="{FF2B5EF4-FFF2-40B4-BE49-F238E27FC236}">
                <a16:creationId xmlns:a16="http://schemas.microsoft.com/office/drawing/2014/main" id="{DBF34352-3236-9620-4532-2EDAAA78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13" y="3824288"/>
            <a:ext cx="1970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/>
              <a:t>Management</a:t>
            </a:r>
            <a:endParaRPr lang="th-TH" altLang="en-US" sz="2000" b="1"/>
          </a:p>
        </p:txBody>
      </p:sp>
      <p:sp>
        <p:nvSpPr>
          <p:cNvPr id="3091" name="TextBox 18">
            <a:extLst>
              <a:ext uri="{FF2B5EF4-FFF2-40B4-BE49-F238E27FC236}">
                <a16:creationId xmlns:a16="http://schemas.microsoft.com/office/drawing/2014/main" id="{AD72F53B-F226-8E25-01AC-1F86FDB3E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4705350"/>
            <a:ext cx="1971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/>
              <a:t>Staff</a:t>
            </a:r>
            <a:endParaRPr lang="th-TH" altLang="en-US" sz="2000" b="1"/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6A354CB9-77F4-F160-2D93-004DE4418BB7}"/>
              </a:ext>
            </a:extLst>
          </p:cNvPr>
          <p:cNvCxnSpPr>
            <a:stCxn id="14" idx="3"/>
            <a:endCxn id="6" idx="1"/>
          </p:cNvCxnSpPr>
          <p:nvPr/>
        </p:nvCxnSpPr>
        <p:spPr>
          <a:xfrm>
            <a:off x="9967913" y="1489075"/>
            <a:ext cx="338137" cy="11350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B6F01C3B-8601-9AC4-C242-55ABDC957180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9983788" y="2624138"/>
            <a:ext cx="322262" cy="13398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F7F823EF-CA27-E410-A590-83E47F78D104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>
            <a:off x="7640638" y="923925"/>
            <a:ext cx="550862" cy="5651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20867202-9079-0F70-30D9-D37FADB2B08C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 flipV="1">
            <a:off x="7637463" y="1489075"/>
            <a:ext cx="554037" cy="6127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6590E001-36B7-45FF-651E-21A49C92584B}"/>
              </a:ext>
            </a:extLst>
          </p:cNvPr>
          <p:cNvCxnSpPr>
            <a:stCxn id="4" idx="3"/>
            <a:endCxn id="9" idx="1"/>
          </p:cNvCxnSpPr>
          <p:nvPr/>
        </p:nvCxnSpPr>
        <p:spPr>
          <a:xfrm flipV="1">
            <a:off x="5280025" y="2892425"/>
            <a:ext cx="454025" cy="388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73DE645F-FB04-94D6-7F5D-933A05890BDF}"/>
              </a:ext>
            </a:extLst>
          </p:cNvPr>
          <p:cNvCxnSpPr>
            <a:stCxn id="4" idx="3"/>
            <a:endCxn id="10" idx="1"/>
          </p:cNvCxnSpPr>
          <p:nvPr/>
        </p:nvCxnSpPr>
        <p:spPr>
          <a:xfrm>
            <a:off x="5280025" y="3281363"/>
            <a:ext cx="469900" cy="6492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CC66E075-F115-BD78-7A7E-83C745CFE230}"/>
              </a:ext>
            </a:extLst>
          </p:cNvPr>
          <p:cNvCxnSpPr>
            <a:stCxn id="9" idx="3"/>
            <a:endCxn id="5" idx="1"/>
          </p:cNvCxnSpPr>
          <p:nvPr/>
        </p:nvCxnSpPr>
        <p:spPr>
          <a:xfrm>
            <a:off x="7713663" y="2892425"/>
            <a:ext cx="493712" cy="107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769BDBB4-D4E7-96DF-55E4-394C1C2A4F9B}"/>
              </a:ext>
            </a:extLst>
          </p:cNvPr>
          <p:cNvCxnSpPr>
            <a:stCxn id="10" idx="3"/>
            <a:endCxn id="5" idx="1"/>
          </p:cNvCxnSpPr>
          <p:nvPr/>
        </p:nvCxnSpPr>
        <p:spPr>
          <a:xfrm>
            <a:off x="7713663" y="3930650"/>
            <a:ext cx="493712" cy="333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0A2CE50A-1D2D-B485-FEB4-D2DD990E302D}"/>
              </a:ext>
            </a:extLst>
          </p:cNvPr>
          <p:cNvCxnSpPr>
            <a:stCxn id="7" idx="3"/>
            <a:endCxn id="5" idx="1"/>
          </p:cNvCxnSpPr>
          <p:nvPr/>
        </p:nvCxnSpPr>
        <p:spPr>
          <a:xfrm flipV="1">
            <a:off x="7713663" y="3963988"/>
            <a:ext cx="493712" cy="11191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8499AD8D-0F51-D4DA-32F8-0D49ACEDE0DF}"/>
              </a:ext>
            </a:extLst>
          </p:cNvPr>
          <p:cNvCxnSpPr>
            <a:stCxn id="8" idx="3"/>
            <a:endCxn id="5" idx="1"/>
          </p:cNvCxnSpPr>
          <p:nvPr/>
        </p:nvCxnSpPr>
        <p:spPr>
          <a:xfrm flipV="1">
            <a:off x="7729538" y="3963988"/>
            <a:ext cx="477837" cy="21367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0BA27D8-CBB8-5E87-5382-85D07F3A88DF}"/>
              </a:ext>
            </a:extLst>
          </p:cNvPr>
          <p:cNvCxnSpPr>
            <a:stCxn id="2" idx="3"/>
            <a:endCxn id="11" idx="0"/>
          </p:cNvCxnSpPr>
          <p:nvPr/>
        </p:nvCxnSpPr>
        <p:spPr>
          <a:xfrm>
            <a:off x="2808288" y="5614988"/>
            <a:ext cx="0" cy="35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4A717190-F94B-76FB-4EA3-6C343C9FE009}"/>
              </a:ext>
            </a:extLst>
          </p:cNvPr>
          <p:cNvCxnSpPr>
            <a:stCxn id="4" idx="3"/>
            <a:endCxn id="7" idx="1"/>
          </p:cNvCxnSpPr>
          <p:nvPr/>
        </p:nvCxnSpPr>
        <p:spPr>
          <a:xfrm>
            <a:off x="5280025" y="3281363"/>
            <a:ext cx="454025" cy="18018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3168BDD-F046-109C-FD13-A6C486A8C7B6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5280025" y="3281363"/>
            <a:ext cx="454025" cy="2819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ight Arrow 53">
            <a:extLst>
              <a:ext uri="{FF2B5EF4-FFF2-40B4-BE49-F238E27FC236}">
                <a16:creationId xmlns:a16="http://schemas.microsoft.com/office/drawing/2014/main" id="{591581FC-2305-8296-54EF-5CCA8E7075A3}"/>
              </a:ext>
            </a:extLst>
          </p:cNvPr>
          <p:cNvSpPr/>
          <p:nvPr/>
        </p:nvSpPr>
        <p:spPr>
          <a:xfrm>
            <a:off x="3348038" y="3125788"/>
            <a:ext cx="473075" cy="298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106" name="TextBox 55">
            <a:extLst>
              <a:ext uri="{FF2B5EF4-FFF2-40B4-BE49-F238E27FC236}">
                <a16:creationId xmlns:a16="http://schemas.microsoft.com/office/drawing/2014/main" id="{15650F13-B3D7-6AB9-9D63-BC7FD5E76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6305550"/>
            <a:ext cx="28352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วัฒนธรรมความปลอดภัยเป็นอย่างไร</a:t>
            </a:r>
          </a:p>
        </p:txBody>
      </p:sp>
      <p:sp>
        <p:nvSpPr>
          <p:cNvPr id="3107" name="TextBox 56">
            <a:extLst>
              <a:ext uri="{FF2B5EF4-FFF2-40B4-BE49-F238E27FC236}">
                <a16:creationId xmlns:a16="http://schemas.microsoft.com/office/drawing/2014/main" id="{FD52AF72-9289-481A-585C-F1F1E9D4E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288" y="5459413"/>
            <a:ext cx="2563812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บรรยากาศการพัฒนาเป็นอย่างไร</a:t>
            </a:r>
          </a:p>
        </p:txBody>
      </p:sp>
      <p:sp>
        <p:nvSpPr>
          <p:cNvPr id="3108" name="TextBox 57">
            <a:extLst>
              <a:ext uri="{FF2B5EF4-FFF2-40B4-BE49-F238E27FC236}">
                <a16:creationId xmlns:a16="http://schemas.microsoft.com/office/drawing/2014/main" id="{E5EFD594-FD71-8845-922C-EC0400726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4354513"/>
            <a:ext cx="2328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ผลงานขององค์กรเป็นอย่างไร</a:t>
            </a:r>
          </a:p>
        </p:txBody>
      </p:sp>
      <p:sp>
        <p:nvSpPr>
          <p:cNvPr id="3109" name="TextBox 58">
            <a:extLst>
              <a:ext uri="{FF2B5EF4-FFF2-40B4-BE49-F238E27FC236}">
                <a16:creationId xmlns:a16="http://schemas.microsoft.com/office/drawing/2014/main" id="{D82F8327-6483-5E6E-07EA-C36B120B2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3071813"/>
            <a:ext cx="2327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ประสิทธิภาพของการสื่อสารเป็นอย่างไร</a:t>
            </a:r>
          </a:p>
        </p:txBody>
      </p:sp>
      <p:sp>
        <p:nvSpPr>
          <p:cNvPr id="3110" name="TextBox 59">
            <a:extLst>
              <a:ext uri="{FF2B5EF4-FFF2-40B4-BE49-F238E27FC236}">
                <a16:creationId xmlns:a16="http://schemas.microsoft.com/office/drawing/2014/main" id="{814F853E-A911-3383-9B73-FF8C1F5CC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108450"/>
            <a:ext cx="232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การปฏิบัติตามสิ่งที่องค์กรมุ่งเน้นเป็นอย่างไร</a:t>
            </a:r>
          </a:p>
        </p:txBody>
      </p:sp>
      <p:sp>
        <p:nvSpPr>
          <p:cNvPr id="3111" name="TextBox 60">
            <a:extLst>
              <a:ext uri="{FF2B5EF4-FFF2-40B4-BE49-F238E27FC236}">
                <a16:creationId xmlns:a16="http://schemas.microsoft.com/office/drawing/2014/main" id="{0C380B55-37F6-7833-785F-E61E62B3B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6403975"/>
            <a:ext cx="3162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ชุมชนได้รับประโยชน์จากองค์กรอย่างไร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B998013-E2A1-030B-CF72-7B582BE73A9C}"/>
              </a:ext>
            </a:extLst>
          </p:cNvPr>
          <p:cNvSpPr txBox="1"/>
          <p:nvPr/>
        </p:nvSpPr>
        <p:spPr>
          <a:xfrm>
            <a:off x="1938338" y="2163763"/>
            <a:ext cx="1719262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Accountability &amp; Evaluation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0E6DA24A-1271-670F-8BAD-B4315BAF5E2B}"/>
              </a:ext>
            </a:extLst>
          </p:cNvPr>
          <p:cNvCxnSpPr>
            <a:stCxn id="4" idx="0"/>
            <a:endCxn id="12" idx="1"/>
          </p:cNvCxnSpPr>
          <p:nvPr/>
        </p:nvCxnSpPr>
        <p:spPr>
          <a:xfrm rot="5400000" flipH="1" flipV="1">
            <a:off x="3802063" y="1733550"/>
            <a:ext cx="1849438" cy="2301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BBC805BE-8933-F6BA-D989-AB4CFDCFF648}"/>
              </a:ext>
            </a:extLst>
          </p:cNvPr>
          <p:cNvCxnSpPr>
            <a:stCxn id="4" idx="0"/>
            <a:endCxn id="13" idx="1"/>
          </p:cNvCxnSpPr>
          <p:nvPr/>
        </p:nvCxnSpPr>
        <p:spPr>
          <a:xfrm rot="5400000" flipH="1" flipV="1">
            <a:off x="4760119" y="1953419"/>
            <a:ext cx="671513" cy="9683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5" name="TextBox 66">
            <a:extLst>
              <a:ext uri="{FF2B5EF4-FFF2-40B4-BE49-F238E27FC236}">
                <a16:creationId xmlns:a16="http://schemas.microsoft.com/office/drawing/2014/main" id="{0913B67B-D4E6-D938-01A6-68234A188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576263"/>
            <a:ext cx="2355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องค์กรแสดงความรับผิดชอบต่อสังคมดีเพียงใด</a:t>
            </a:r>
          </a:p>
        </p:txBody>
      </p:sp>
      <p:sp>
        <p:nvSpPr>
          <p:cNvPr id="3116" name="TextBox 67">
            <a:extLst>
              <a:ext uri="{FF2B5EF4-FFF2-40B4-BE49-F238E27FC236}">
                <a16:creationId xmlns:a16="http://schemas.microsoft.com/office/drawing/2014/main" id="{AFCDFB14-F2BC-C98B-B7DD-5B2424A4E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" y="371475"/>
            <a:ext cx="2016125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I-1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การนำองค์กร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>
            <a:extLst>
              <a:ext uri="{FF2B5EF4-FFF2-40B4-BE49-F238E27FC236}">
                <a16:creationId xmlns:a16="http://schemas.microsoft.com/office/drawing/2014/main" id="{4E3EEAF0-1299-A276-2E7E-B09B1DED2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7163" y="111125"/>
            <a:ext cx="2878137" cy="5222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II-9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การทำงานกับชุมชน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429E1-6CA0-B20B-8626-E910E42A5F06}"/>
              </a:ext>
            </a:extLst>
          </p:cNvPr>
          <p:cNvSpPr txBox="1"/>
          <p:nvPr/>
        </p:nvSpPr>
        <p:spPr>
          <a:xfrm>
            <a:off x="9732963" y="2370138"/>
            <a:ext cx="193040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Better Community’s &amp; People’ s Health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1508" name="TextBox 3">
            <a:extLst>
              <a:ext uri="{FF2B5EF4-FFF2-40B4-BE49-F238E27FC236}">
                <a16:creationId xmlns:a16="http://schemas.microsoft.com/office/drawing/2014/main" id="{D89DB08F-A0D8-167B-61A2-474F31939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6125" y="1819275"/>
            <a:ext cx="212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สภาวะสุขภาพของชุมชนเปลี่ยนไปอย่างไร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1ADC5F-8E72-D217-9E38-92B4E579A967}"/>
              </a:ext>
            </a:extLst>
          </p:cNvPr>
          <p:cNvSpPr txBox="1"/>
          <p:nvPr/>
        </p:nvSpPr>
        <p:spPr>
          <a:xfrm>
            <a:off x="6372225" y="1441450"/>
            <a:ext cx="2130425" cy="16303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Provide Health Promotion Service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682925-12F4-E916-8641-2B0AA9C0C604}"/>
              </a:ext>
            </a:extLst>
          </p:cNvPr>
          <p:cNvSpPr txBox="1"/>
          <p:nvPr/>
        </p:nvSpPr>
        <p:spPr>
          <a:xfrm>
            <a:off x="6364288" y="341313"/>
            <a:ext cx="213042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Collaborate with Other Providers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20E6CB-93DB-D6E6-DC6D-13D03F3A813E}"/>
              </a:ext>
            </a:extLst>
          </p:cNvPr>
          <p:cNvCxnSpPr>
            <a:stCxn id="6" idx="2"/>
            <a:endCxn id="5" idx="0"/>
          </p:cNvCxnSpPr>
          <p:nvPr/>
        </p:nvCxnSpPr>
        <p:spPr>
          <a:xfrm>
            <a:off x="7429500" y="1049338"/>
            <a:ext cx="7938" cy="3921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F42FB5D7-F5E4-D4DB-53E0-DE7CECF49B86}"/>
              </a:ext>
            </a:extLst>
          </p:cNvPr>
          <p:cNvCxnSpPr>
            <a:stCxn id="5" idx="3"/>
            <a:endCxn id="3" idx="1"/>
          </p:cNvCxnSpPr>
          <p:nvPr/>
        </p:nvCxnSpPr>
        <p:spPr>
          <a:xfrm>
            <a:off x="8502650" y="2255838"/>
            <a:ext cx="1230313" cy="622300"/>
          </a:xfrm>
          <a:prstGeom prst="bentConnector3">
            <a:avLst>
              <a:gd name="adj1" fmla="val 617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3" name="Picture 2">
            <a:extLst>
              <a:ext uri="{FF2B5EF4-FFF2-40B4-BE49-F238E27FC236}">
                <a16:creationId xmlns:a16="http://schemas.microsoft.com/office/drawing/2014/main" id="{EC483570-4848-3B34-53B4-917EF94D7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33" t="56590" r="26520" b="22523"/>
          <a:stretch>
            <a:fillRect/>
          </a:stretch>
        </p:blipFill>
        <p:spPr bwMode="auto">
          <a:xfrm>
            <a:off x="6586538" y="2100263"/>
            <a:ext cx="1700212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3A82B5C-1F16-2110-E97E-1CE0AE6C5081}"/>
              </a:ext>
            </a:extLst>
          </p:cNvPr>
          <p:cNvSpPr txBox="1"/>
          <p:nvPr/>
        </p:nvSpPr>
        <p:spPr>
          <a:xfrm>
            <a:off x="3448050" y="1744663"/>
            <a:ext cx="2130425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Plan &amp; Design Health Promotion Service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87A71A-803C-CE8F-7BA5-2BF8886816D9}"/>
              </a:ext>
            </a:extLst>
          </p:cNvPr>
          <p:cNvSpPr txBox="1"/>
          <p:nvPr/>
        </p:nvSpPr>
        <p:spPr>
          <a:xfrm>
            <a:off x="525463" y="1746250"/>
            <a:ext cx="2128837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Define Communities &amp; Their Needs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D6D0265-63F5-986B-B301-DF16D3BFAEE1}"/>
              </a:ext>
            </a:extLst>
          </p:cNvPr>
          <p:cNvCxnSpPr>
            <a:stCxn id="13" idx="3"/>
            <a:endCxn id="12" idx="1"/>
          </p:cNvCxnSpPr>
          <p:nvPr/>
        </p:nvCxnSpPr>
        <p:spPr>
          <a:xfrm flipV="1">
            <a:off x="2654300" y="2252663"/>
            <a:ext cx="793750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323F954-B182-F5E9-720C-6625F0C1B95E}"/>
              </a:ext>
            </a:extLst>
          </p:cNvPr>
          <p:cNvCxnSpPr>
            <a:stCxn id="12" idx="3"/>
            <a:endCxn id="5" idx="1"/>
          </p:cNvCxnSpPr>
          <p:nvPr/>
        </p:nvCxnSpPr>
        <p:spPr>
          <a:xfrm>
            <a:off x="5578475" y="2252663"/>
            <a:ext cx="793750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27172FD-C6C5-59C3-0A70-68D728807736}"/>
              </a:ext>
            </a:extLst>
          </p:cNvPr>
          <p:cNvSpPr txBox="1"/>
          <p:nvPr/>
        </p:nvSpPr>
        <p:spPr>
          <a:xfrm>
            <a:off x="525463" y="3381375"/>
            <a:ext cx="21288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Community Networking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0EEEEB-FA30-C178-6AEE-9E3FD87AF66C}"/>
              </a:ext>
            </a:extLst>
          </p:cNvPr>
          <p:cNvSpPr txBox="1"/>
          <p:nvPr/>
        </p:nvSpPr>
        <p:spPr>
          <a:xfrm>
            <a:off x="525463" y="5065713"/>
            <a:ext cx="2128837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Advocate Healthy Public Health Policy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6A6796-0617-AEA0-E9B9-C1BBBAD3AC90}"/>
              </a:ext>
            </a:extLst>
          </p:cNvPr>
          <p:cNvSpPr txBox="1"/>
          <p:nvPr/>
        </p:nvSpPr>
        <p:spPr>
          <a:xfrm>
            <a:off x="3479800" y="3041650"/>
            <a:ext cx="2130425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Empower Groups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1D31C1-B042-3645-8CAE-4C2AF7D91C09}"/>
              </a:ext>
            </a:extLst>
          </p:cNvPr>
          <p:cNvSpPr txBox="1"/>
          <p:nvPr/>
        </p:nvSpPr>
        <p:spPr>
          <a:xfrm>
            <a:off x="3479800" y="4714875"/>
            <a:ext cx="2130425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Promote Physical Environment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2409D1-4180-BFE5-3961-2D2080E1A2D3}"/>
              </a:ext>
            </a:extLst>
          </p:cNvPr>
          <p:cNvSpPr txBox="1"/>
          <p:nvPr/>
        </p:nvSpPr>
        <p:spPr>
          <a:xfrm>
            <a:off x="3481388" y="3727450"/>
            <a:ext cx="21288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Empower Individuals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F12E37-43AC-0DD5-38EF-0045BD551005}"/>
              </a:ext>
            </a:extLst>
          </p:cNvPr>
          <p:cNvSpPr txBox="1"/>
          <p:nvPr/>
        </p:nvSpPr>
        <p:spPr>
          <a:xfrm>
            <a:off x="3479800" y="5703888"/>
            <a:ext cx="2130425" cy="7064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Promote Social Climate &amp; Support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6285274-A178-0A6E-A801-1F1D5E0DF547}"/>
              </a:ext>
            </a:extLst>
          </p:cNvPr>
          <p:cNvSpPr txBox="1"/>
          <p:nvPr/>
        </p:nvSpPr>
        <p:spPr>
          <a:xfrm>
            <a:off x="6081713" y="4105275"/>
            <a:ext cx="2695575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Communities Are Able to Improve Its Health &amp; Well-being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CC279542-9645-BD66-87E8-C93A630023F4}"/>
              </a:ext>
            </a:extLst>
          </p:cNvPr>
          <p:cNvCxnSpPr>
            <a:stCxn id="26" idx="3"/>
            <a:endCxn id="3" idx="1"/>
          </p:cNvCxnSpPr>
          <p:nvPr/>
        </p:nvCxnSpPr>
        <p:spPr>
          <a:xfrm flipV="1">
            <a:off x="8777288" y="2878138"/>
            <a:ext cx="955675" cy="17351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B4AE130F-7437-1A24-4A31-2E4A20C1BB5F}"/>
              </a:ext>
            </a:extLst>
          </p:cNvPr>
          <p:cNvCxnSpPr>
            <a:stCxn id="22" idx="3"/>
            <a:endCxn id="26" idx="1"/>
          </p:cNvCxnSpPr>
          <p:nvPr/>
        </p:nvCxnSpPr>
        <p:spPr>
          <a:xfrm>
            <a:off x="5610225" y="3241675"/>
            <a:ext cx="471488" cy="1371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8B0FF80-CDB9-94C3-F7DD-39A12582C55E}"/>
              </a:ext>
            </a:extLst>
          </p:cNvPr>
          <p:cNvCxnSpPr>
            <a:stCxn id="24" idx="3"/>
            <a:endCxn id="26" idx="1"/>
          </p:cNvCxnSpPr>
          <p:nvPr/>
        </p:nvCxnSpPr>
        <p:spPr>
          <a:xfrm>
            <a:off x="5610225" y="4081463"/>
            <a:ext cx="471488" cy="5318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35036695-69BB-2C68-C56A-7452CE8BEE16}"/>
              </a:ext>
            </a:extLst>
          </p:cNvPr>
          <p:cNvCxnSpPr>
            <a:stCxn id="23" idx="3"/>
            <a:endCxn id="26" idx="1"/>
          </p:cNvCxnSpPr>
          <p:nvPr/>
        </p:nvCxnSpPr>
        <p:spPr>
          <a:xfrm flipV="1">
            <a:off x="5610225" y="4613275"/>
            <a:ext cx="471488" cy="4556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55ADC32A-C016-EFBA-EBCD-1301DB4A026B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 flipV="1">
            <a:off x="5610225" y="4613275"/>
            <a:ext cx="471488" cy="14446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BF9294D4-21F3-E2C6-2CCE-B614E18A58B7}"/>
              </a:ext>
            </a:extLst>
          </p:cNvPr>
          <p:cNvCxnSpPr>
            <a:stCxn id="20" idx="3"/>
            <a:endCxn id="22" idx="1"/>
          </p:cNvCxnSpPr>
          <p:nvPr/>
        </p:nvCxnSpPr>
        <p:spPr>
          <a:xfrm flipV="1">
            <a:off x="2654300" y="3241675"/>
            <a:ext cx="825500" cy="4937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D007F276-3B9A-14DE-8BEF-AAC3493CD7FC}"/>
              </a:ext>
            </a:extLst>
          </p:cNvPr>
          <p:cNvCxnSpPr>
            <a:stCxn id="20" idx="3"/>
            <a:endCxn id="24" idx="1"/>
          </p:cNvCxnSpPr>
          <p:nvPr/>
        </p:nvCxnSpPr>
        <p:spPr>
          <a:xfrm>
            <a:off x="2654300" y="3735388"/>
            <a:ext cx="827088" cy="3460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DDEDEC73-B3B2-CF5E-DF3A-877AF2DEC895}"/>
              </a:ext>
            </a:extLst>
          </p:cNvPr>
          <p:cNvCxnSpPr>
            <a:stCxn id="20" idx="3"/>
            <a:endCxn id="23" idx="1"/>
          </p:cNvCxnSpPr>
          <p:nvPr/>
        </p:nvCxnSpPr>
        <p:spPr>
          <a:xfrm>
            <a:off x="2654300" y="3735388"/>
            <a:ext cx="825500" cy="1333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CCEDAB9C-7154-6FA3-B569-73E05FEC4015}"/>
              </a:ext>
            </a:extLst>
          </p:cNvPr>
          <p:cNvCxnSpPr>
            <a:stCxn id="20" idx="3"/>
            <a:endCxn id="25" idx="1"/>
          </p:cNvCxnSpPr>
          <p:nvPr/>
        </p:nvCxnSpPr>
        <p:spPr>
          <a:xfrm>
            <a:off x="2654300" y="3735388"/>
            <a:ext cx="825500" cy="23225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CDFFC36B-1F9C-91F6-CA6E-BB1015921983}"/>
              </a:ext>
            </a:extLst>
          </p:cNvPr>
          <p:cNvCxnSpPr>
            <a:stCxn id="21" idx="3"/>
            <a:endCxn id="25" idx="1"/>
          </p:cNvCxnSpPr>
          <p:nvPr/>
        </p:nvCxnSpPr>
        <p:spPr>
          <a:xfrm>
            <a:off x="2654300" y="5573713"/>
            <a:ext cx="825500" cy="4841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FE3A45E-9D29-2A1F-C8B8-0E8C8A8643D9}"/>
              </a:ext>
            </a:extLst>
          </p:cNvPr>
          <p:cNvCxnSpPr>
            <a:stCxn id="13" idx="2"/>
            <a:endCxn id="20" idx="0"/>
          </p:cNvCxnSpPr>
          <p:nvPr/>
        </p:nvCxnSpPr>
        <p:spPr>
          <a:xfrm flipH="1">
            <a:off x="1590675" y="2762250"/>
            <a:ext cx="0" cy="619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6" name="TextBox 55">
            <a:extLst>
              <a:ext uri="{FF2B5EF4-FFF2-40B4-BE49-F238E27FC236}">
                <a16:creationId xmlns:a16="http://schemas.microsoft.com/office/drawing/2014/main" id="{0F3DBEA4-BEEC-14B4-2045-C9A91DB5B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981075"/>
            <a:ext cx="24606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กำหนดชุมชนครอบคลุมเพียงใด เข้าใจความต้องการของชุมชนชัดเจนหรือไม่</a:t>
            </a:r>
          </a:p>
        </p:txBody>
      </p:sp>
      <p:sp>
        <p:nvSpPr>
          <p:cNvPr id="21537" name="TextBox 58">
            <a:extLst>
              <a:ext uri="{FF2B5EF4-FFF2-40B4-BE49-F238E27FC236}">
                <a16:creationId xmlns:a16="http://schemas.microsoft.com/office/drawing/2014/main" id="{A37C6254-0B82-2103-45A7-D31C6E384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4010025"/>
            <a:ext cx="2624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ระดับความสัมพันธ์กับชุมชน และระหว่างชุมชนด้วยกันเป็นอย่างไร</a:t>
            </a:r>
          </a:p>
        </p:txBody>
      </p:sp>
      <p:sp>
        <p:nvSpPr>
          <p:cNvPr id="21538" name="TextBox 61">
            <a:extLst>
              <a:ext uri="{FF2B5EF4-FFF2-40B4-BE49-F238E27FC236}">
                <a16:creationId xmlns:a16="http://schemas.microsoft.com/office/drawing/2014/main" id="{001DCB3D-2BDA-8029-1B9F-523A98B10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925" y="6378575"/>
            <a:ext cx="2938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ชุมชนและผู้ด้อยโอกาสได้รับประโยชน์อะไรบ้างจากกิจกรรมสุขภาพเชิงสังคม</a:t>
            </a:r>
          </a:p>
        </p:txBody>
      </p:sp>
      <p:sp>
        <p:nvSpPr>
          <p:cNvPr id="21539" name="TextBox 63">
            <a:extLst>
              <a:ext uri="{FF2B5EF4-FFF2-40B4-BE49-F238E27FC236}">
                <a16:creationId xmlns:a16="http://schemas.microsoft.com/office/drawing/2014/main" id="{D3DAD15F-CF81-2153-8327-3085072AB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6049963"/>
            <a:ext cx="2125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มีบทบาทอะไรบ้างในเรื่องนโยบายสาธารณะ</a:t>
            </a:r>
          </a:p>
        </p:txBody>
      </p:sp>
      <p:sp>
        <p:nvSpPr>
          <p:cNvPr id="21540" name="TextBox 67">
            <a:extLst>
              <a:ext uri="{FF2B5EF4-FFF2-40B4-BE49-F238E27FC236}">
                <a16:creationId xmlns:a16="http://schemas.microsoft.com/office/drawing/2014/main" id="{468B49E8-EED3-C994-3D10-CFBF36525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200" y="5334000"/>
            <a:ext cx="324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สิ่งแวดล้อมทางกายภาพเปลี่ยนไปอย่างไร</a:t>
            </a:r>
          </a:p>
        </p:txBody>
      </p:sp>
      <p:sp>
        <p:nvSpPr>
          <p:cNvPr id="21541" name="TextBox 68">
            <a:extLst>
              <a:ext uri="{FF2B5EF4-FFF2-40B4-BE49-F238E27FC236}">
                <a16:creationId xmlns:a16="http://schemas.microsoft.com/office/drawing/2014/main" id="{DB898BA5-ED75-E027-0756-83606B0DD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825" y="4349750"/>
            <a:ext cx="3246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พฤคิกรรมสุขภาพเปลี่ยนไปอย่างไร</a:t>
            </a:r>
          </a:p>
        </p:txBody>
      </p:sp>
      <p:sp>
        <p:nvSpPr>
          <p:cNvPr id="21542" name="TextBox 69">
            <a:extLst>
              <a:ext uri="{FF2B5EF4-FFF2-40B4-BE49-F238E27FC236}">
                <a16:creationId xmlns:a16="http://schemas.microsoft.com/office/drawing/2014/main" id="{63F17A69-593D-8E10-B970-C2C48D59D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188" y="3390900"/>
            <a:ext cx="3246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กลุ่มต่างๆในชุมชนแก้ปัญหาอะไรไปบ้าง</a:t>
            </a:r>
          </a:p>
        </p:txBody>
      </p:sp>
      <p:sp>
        <p:nvSpPr>
          <p:cNvPr id="21543" name="TextBox 70">
            <a:extLst>
              <a:ext uri="{FF2B5EF4-FFF2-40B4-BE49-F238E27FC236}">
                <a16:creationId xmlns:a16="http://schemas.microsoft.com/office/drawing/2014/main" id="{D7C1E8A0-97CB-1FB2-5609-21B55B7EE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5013" y="14288"/>
            <a:ext cx="324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ความร่วมมือกับผู่ให้บริการอื่นเป็นอย่างไร</a:t>
            </a:r>
          </a:p>
        </p:txBody>
      </p:sp>
      <p:sp>
        <p:nvSpPr>
          <p:cNvPr id="21544" name="TextBox 71">
            <a:extLst>
              <a:ext uri="{FF2B5EF4-FFF2-40B4-BE49-F238E27FC236}">
                <a16:creationId xmlns:a16="http://schemas.microsoft.com/office/drawing/2014/main" id="{1C7F318D-AE5E-CED9-48FA-D710AD42A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638" y="3048000"/>
            <a:ext cx="2882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บริการที่สอดคล้องกับความต้องการของชุมชนเพียงใด ยังมีอะไรที่ไม่สามารถตอบสนองได้</a:t>
            </a:r>
          </a:p>
        </p:txBody>
      </p:sp>
      <p:sp>
        <p:nvSpPr>
          <p:cNvPr id="21545" name="TextBox 72">
            <a:extLst>
              <a:ext uri="{FF2B5EF4-FFF2-40B4-BE49-F238E27FC236}">
                <a16:creationId xmlns:a16="http://schemas.microsoft.com/office/drawing/2014/main" id="{73666442-701B-1C47-B4FE-B497561F1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5122863"/>
            <a:ext cx="2965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ชุมชนมีความสามารถในการแก้ปัญหาของตนเองเพียงใด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0BACCA0-F647-E226-DBFD-4B3BDA05F3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>
                <a:solidFill>
                  <a:srgbClr val="00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 Standards Part III</a:t>
            </a:r>
            <a:endParaRPr lang="th-TH" altLang="en-US" sz="4800" b="1">
              <a:solidFill>
                <a:srgbClr val="0033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54C8E793-0C15-AABD-9D02-781D3EF71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ahoma" panose="020B0604030504040204" pitchFamily="34" charset="0"/>
                <a:cs typeface="Tahoma" panose="020B0604030504040204" pitchFamily="34" charset="0"/>
              </a:rPr>
              <a:t>Framework for Evaluation &amp; Sharing</a:t>
            </a:r>
            <a:endParaRPr lang="th-TH" altLang="en-US" sz="2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>
            <a:extLst>
              <a:ext uri="{FF2B5EF4-FFF2-40B4-BE49-F238E27FC236}">
                <a16:creationId xmlns:a16="http://schemas.microsoft.com/office/drawing/2014/main" id="{737D4F0C-4F04-7CF7-0226-DF03B2BEE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2181225"/>
            <a:ext cx="21256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บริการที่ รพ.จัดครอบคลุมบริการที่จำเป็นสำหรับชุมชนที่รับผิดชอบเพียงใด</a:t>
            </a:r>
          </a:p>
        </p:txBody>
      </p:sp>
      <p:sp>
        <p:nvSpPr>
          <p:cNvPr id="23555" name="TextBox 3">
            <a:extLst>
              <a:ext uri="{FF2B5EF4-FFF2-40B4-BE49-F238E27FC236}">
                <a16:creationId xmlns:a16="http://schemas.microsoft.com/office/drawing/2014/main" id="{A54A3D15-50CC-B4DE-6F41-39CD6F1EA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644525"/>
            <a:ext cx="5675313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III-1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การเข้าถึงและเข้ารับบริการ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(Access &amp; Entry)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A1DF14-4810-F78C-1A8D-C80EF19BD75C}"/>
              </a:ext>
            </a:extLst>
          </p:cNvPr>
          <p:cNvSpPr txBox="1"/>
          <p:nvPr/>
        </p:nvSpPr>
        <p:spPr>
          <a:xfrm>
            <a:off x="3140075" y="2830513"/>
            <a:ext cx="1377950" cy="101600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Access to Essential Services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4C059-BEF7-886B-10DE-08F8F7B4AE05}"/>
              </a:ext>
            </a:extLst>
          </p:cNvPr>
          <p:cNvSpPr txBox="1"/>
          <p:nvPr/>
        </p:nvSpPr>
        <p:spPr>
          <a:xfrm>
            <a:off x="617538" y="1520825"/>
            <a:ext cx="2024062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Provision of Essential Services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A3EC5-01E1-B37E-EE24-AF176922AC92}"/>
              </a:ext>
            </a:extLst>
          </p:cNvPr>
          <p:cNvSpPr txBox="1"/>
          <p:nvPr/>
        </p:nvSpPr>
        <p:spPr>
          <a:xfrm>
            <a:off x="633413" y="3135313"/>
            <a:ext cx="2024062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Reduce Barriers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677A69-0009-3B2F-5407-629CEAE3C111}"/>
              </a:ext>
            </a:extLst>
          </p:cNvPr>
          <p:cNvSpPr txBox="1"/>
          <p:nvPr/>
        </p:nvSpPr>
        <p:spPr>
          <a:xfrm>
            <a:off x="649288" y="4495800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Alternative Access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42759-E56D-6317-8CE3-ABE84C866C13}"/>
              </a:ext>
            </a:extLst>
          </p:cNvPr>
          <p:cNvSpPr txBox="1"/>
          <p:nvPr/>
        </p:nvSpPr>
        <p:spPr>
          <a:xfrm>
            <a:off x="4891088" y="2670175"/>
            <a:ext cx="1455737" cy="132397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Initial Assessment</a:t>
            </a:r>
            <a:r>
              <a:rPr lang="th-TH" sz="2000" dirty="0">
                <a:latin typeface="+mn-lt"/>
                <a:cs typeface="+mn-cs"/>
              </a:rPr>
              <a:t> </a:t>
            </a:r>
            <a:r>
              <a:rPr lang="en-US" sz="2000" dirty="0">
                <a:latin typeface="+mn-lt"/>
                <a:cs typeface="+mn-cs"/>
              </a:rPr>
              <a:t>&amp; Prompt Response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22B4E2-9120-9A0D-A675-AEB9F07AB920}"/>
              </a:ext>
            </a:extLst>
          </p:cNvPr>
          <p:cNvSpPr txBox="1"/>
          <p:nvPr/>
        </p:nvSpPr>
        <p:spPr>
          <a:xfrm>
            <a:off x="7035800" y="3778250"/>
            <a:ext cx="14509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Informed Consent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21BF77-05A3-64F8-3AFD-0BEF7C41AF3A}"/>
              </a:ext>
            </a:extLst>
          </p:cNvPr>
          <p:cNvSpPr txBox="1"/>
          <p:nvPr/>
        </p:nvSpPr>
        <p:spPr>
          <a:xfrm>
            <a:off x="9401175" y="2987675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Entry to Intensive Service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188ECE-2848-0808-BC8F-85697C7ED3B6}"/>
              </a:ext>
            </a:extLst>
          </p:cNvPr>
          <p:cNvSpPr txBox="1"/>
          <p:nvPr/>
        </p:nvSpPr>
        <p:spPr>
          <a:xfrm>
            <a:off x="9415463" y="4432300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Entry to General Service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F17196CB-3F2A-AFBA-F136-CC5299C863E8}"/>
              </a:ext>
            </a:extLst>
          </p:cNvPr>
          <p:cNvCxnSpPr>
            <a:stCxn id="6" idx="3"/>
            <a:endCxn id="5" idx="1"/>
          </p:cNvCxnSpPr>
          <p:nvPr/>
        </p:nvCxnSpPr>
        <p:spPr>
          <a:xfrm>
            <a:off x="2641600" y="1874838"/>
            <a:ext cx="498475" cy="14636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2A070F32-A849-60A7-6C71-CECBA5B55F3E}"/>
              </a:ext>
            </a:extLst>
          </p:cNvPr>
          <p:cNvCxnSpPr>
            <a:stCxn id="7" idx="3"/>
            <a:endCxn id="5" idx="1"/>
          </p:cNvCxnSpPr>
          <p:nvPr/>
        </p:nvCxnSpPr>
        <p:spPr>
          <a:xfrm>
            <a:off x="2657475" y="3335338"/>
            <a:ext cx="482600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6B266FB2-66EC-8F50-6FF3-7A989C4DAEE9}"/>
              </a:ext>
            </a:extLst>
          </p:cNvPr>
          <p:cNvCxnSpPr>
            <a:stCxn id="8" idx="3"/>
            <a:endCxn id="5" idx="1"/>
          </p:cNvCxnSpPr>
          <p:nvPr/>
        </p:nvCxnSpPr>
        <p:spPr>
          <a:xfrm flipV="1">
            <a:off x="2674938" y="3338513"/>
            <a:ext cx="465137" cy="15113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537B339-88A0-489C-721B-2516B6FA05ED}"/>
              </a:ext>
            </a:extLst>
          </p:cNvPr>
          <p:cNvCxnSpPr>
            <a:stCxn id="5" idx="3"/>
            <a:endCxn id="9" idx="1"/>
          </p:cNvCxnSpPr>
          <p:nvPr/>
        </p:nvCxnSpPr>
        <p:spPr>
          <a:xfrm flipV="1">
            <a:off x="4518025" y="3332163"/>
            <a:ext cx="373063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96182AC5-4C74-724F-8AF4-D6A57582CAE6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6346825" y="3332163"/>
            <a:ext cx="688975" cy="8001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8560CF2-85DE-B806-3A2C-B08827ED3174}"/>
              </a:ext>
            </a:extLst>
          </p:cNvPr>
          <p:cNvSpPr txBox="1"/>
          <p:nvPr/>
        </p:nvSpPr>
        <p:spPr>
          <a:xfrm>
            <a:off x="7024688" y="2197100"/>
            <a:ext cx="14509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Refer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50D9CE16-94FA-1FFE-EE5D-2276216B0647}"/>
              </a:ext>
            </a:extLst>
          </p:cNvPr>
          <p:cNvCxnSpPr>
            <a:stCxn id="9" idx="3"/>
            <a:endCxn id="32" idx="1"/>
          </p:cNvCxnSpPr>
          <p:nvPr/>
        </p:nvCxnSpPr>
        <p:spPr>
          <a:xfrm flipV="1">
            <a:off x="6346825" y="2397125"/>
            <a:ext cx="677863" cy="9350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E7CF39A8-79CF-9C75-D7C1-66141FD08B60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8486775" y="3341688"/>
            <a:ext cx="914400" cy="7905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94A03D00-32CF-AE40-41A9-6DEE5DBCDA57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>
            <a:off x="8486775" y="4132263"/>
            <a:ext cx="928688" cy="6540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3" name="TextBox 39">
            <a:extLst>
              <a:ext uri="{FF2B5EF4-FFF2-40B4-BE49-F238E27FC236}">
                <a16:creationId xmlns:a16="http://schemas.microsoft.com/office/drawing/2014/main" id="{D4E1E0C0-40B6-A93F-E53C-F5AC6FE3F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5180013"/>
            <a:ext cx="21272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มีการใช้ทางเลือกต่างๆ เพื่อเพิ่มการเข้าถึงอย่างเต็มศักยภาพเพียงใด</a:t>
            </a:r>
          </a:p>
        </p:txBody>
      </p:sp>
      <p:sp>
        <p:nvSpPr>
          <p:cNvPr id="23574" name="TextBox 40">
            <a:extLst>
              <a:ext uri="{FF2B5EF4-FFF2-40B4-BE49-F238E27FC236}">
                <a16:creationId xmlns:a16="http://schemas.microsoft.com/office/drawing/2014/main" id="{3C382CD3-C2D6-C72B-8565-711E42DE2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3452813"/>
            <a:ext cx="21018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อุปสรรคต่อการเข้าถึงต่างๆ ได้รับการจัดการแก้ไขอย่างรอบด้านเพียงใด</a:t>
            </a:r>
          </a:p>
        </p:txBody>
      </p:sp>
      <p:sp>
        <p:nvSpPr>
          <p:cNvPr id="23575" name="TextBox 41">
            <a:extLst>
              <a:ext uri="{FF2B5EF4-FFF2-40B4-BE49-F238E27FC236}">
                <a16:creationId xmlns:a16="http://schemas.microsoft.com/office/drawing/2014/main" id="{98546A02-1AE5-057E-7EFD-C8447C6C4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188" y="3810000"/>
            <a:ext cx="18764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ยังมีความต้องการที่จำเป็นอะไรที่มีปัญหาในการเข้าถึง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ระยะเวลารอคอยเป็นที่ยอมรับหรือไม่</a:t>
            </a:r>
          </a:p>
        </p:txBody>
      </p:sp>
      <p:sp>
        <p:nvSpPr>
          <p:cNvPr id="23576" name="TextBox 42">
            <a:extLst>
              <a:ext uri="{FF2B5EF4-FFF2-40B4-BE49-F238E27FC236}">
                <a16:creationId xmlns:a16="http://schemas.microsoft.com/office/drawing/2014/main" id="{84FB336D-6EC5-94BB-98FC-E01D37E4E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825" y="1454150"/>
            <a:ext cx="3009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ผู้ป่วยที่ได้ส่งต่อ ได้รับการประเมิน ดูแลเบื้องต้น ประสาน รพ.ที่จะส่งต่อ และเคลื่อนย้าย อย่างเหมาะสมเพียงใด</a:t>
            </a:r>
          </a:p>
        </p:txBody>
      </p:sp>
      <p:sp>
        <p:nvSpPr>
          <p:cNvPr id="23577" name="TextBox 43">
            <a:extLst>
              <a:ext uri="{FF2B5EF4-FFF2-40B4-BE49-F238E27FC236}">
                <a16:creationId xmlns:a16="http://schemas.microsoft.com/office/drawing/2014/main" id="{ABABBF2B-5461-2C69-5733-ED8664225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0663" y="4513263"/>
            <a:ext cx="22701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ประสิทธิผลของกระบวนการให้ข้อมูลและขอความยินยอม เป็นอย่างไร</a:t>
            </a:r>
          </a:p>
        </p:txBody>
      </p:sp>
      <p:sp>
        <p:nvSpPr>
          <p:cNvPr id="23578" name="TextBox 44">
            <a:extLst>
              <a:ext uri="{FF2B5EF4-FFF2-40B4-BE49-F238E27FC236}">
                <a16:creationId xmlns:a16="http://schemas.microsoft.com/office/drawing/2014/main" id="{C82917A2-25A7-B0B5-6D21-382BB2DA5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6738" y="2192338"/>
            <a:ext cx="18764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ผู้ป่วยที่ต้องการ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ICU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ได้รับการรับไว้ใน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ICU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อย่างเหมาะสมเพียงใด</a:t>
            </a:r>
          </a:p>
        </p:txBody>
      </p:sp>
      <p:sp>
        <p:nvSpPr>
          <p:cNvPr id="23579" name="TextBox 45">
            <a:extLst>
              <a:ext uri="{FF2B5EF4-FFF2-40B4-BE49-F238E27FC236}">
                <a16:creationId xmlns:a16="http://schemas.microsoft.com/office/drawing/2014/main" id="{E69240C2-469E-185E-4ADD-A8DEF0B05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1663" y="5208588"/>
            <a:ext cx="18780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กระบวนการรับผู้ป่วยทั่วไปมีประสิทธิภาพเพียงใด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>
            <a:extLst>
              <a:ext uri="{FF2B5EF4-FFF2-40B4-BE49-F238E27FC236}">
                <a16:creationId xmlns:a16="http://schemas.microsoft.com/office/drawing/2014/main" id="{B3E27C4E-0470-CAB8-557D-BCE768A50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138" y="258763"/>
            <a:ext cx="5264150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III-2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การประเมินผู้ป่วย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(Patient Assessment)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4579" name="TextBox 3">
            <a:extLst>
              <a:ext uri="{FF2B5EF4-FFF2-40B4-BE49-F238E27FC236}">
                <a16:creationId xmlns:a16="http://schemas.microsoft.com/office/drawing/2014/main" id="{E49C189A-A659-D3D5-4408-71C14250A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150" y="3481388"/>
            <a:ext cx="23764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investigate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เป็นไปตามข้อบ่งชิ้ ในเวลาที่เหมาะสม และทำได้เมื่อต้องการเพียงใด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91E8B3-6F74-D80B-7C06-7F9BEA1A7A3B}"/>
              </a:ext>
            </a:extLst>
          </p:cNvPr>
          <p:cNvSpPr txBox="1"/>
          <p:nvPr/>
        </p:nvSpPr>
        <p:spPr>
          <a:xfrm>
            <a:off x="2230438" y="1846263"/>
            <a:ext cx="15811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Initial Assessment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F713DB-BDC0-6192-3927-7B5393779E80}"/>
              </a:ext>
            </a:extLst>
          </p:cNvPr>
          <p:cNvSpPr txBox="1"/>
          <p:nvPr/>
        </p:nvSpPr>
        <p:spPr>
          <a:xfrm>
            <a:off x="7086600" y="1779588"/>
            <a:ext cx="2259013" cy="101600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Identify Important Care  &amp; Urgent Care Needed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5EB861-6F88-3966-D1BF-7BAA2D23DBAB}"/>
              </a:ext>
            </a:extLst>
          </p:cNvPr>
          <p:cNvSpPr txBox="1"/>
          <p:nvPr/>
        </p:nvSpPr>
        <p:spPr>
          <a:xfrm>
            <a:off x="3840163" y="3111500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Investigation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316DA1-0BA6-B292-B8BD-2175898F0F78}"/>
              </a:ext>
            </a:extLst>
          </p:cNvPr>
          <p:cNvSpPr txBox="1"/>
          <p:nvPr/>
        </p:nvSpPr>
        <p:spPr>
          <a:xfrm>
            <a:off x="7086600" y="3106738"/>
            <a:ext cx="2259013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Diagnosis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BCCF55E3-DDCF-8294-159F-973E19C8CB26}"/>
              </a:ext>
            </a:extLst>
          </p:cNvPr>
          <p:cNvCxnSpPr>
            <a:stCxn id="5" idx="2"/>
            <a:endCxn id="7" idx="1"/>
          </p:cNvCxnSpPr>
          <p:nvPr/>
        </p:nvCxnSpPr>
        <p:spPr>
          <a:xfrm rot="16200000" flipH="1">
            <a:off x="3051969" y="2523332"/>
            <a:ext cx="757237" cy="8191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FBDB00A-F644-CD2E-2592-B5C40CFE23E0}"/>
              </a:ext>
            </a:extLst>
          </p:cNvPr>
          <p:cNvSpPr txBox="1"/>
          <p:nvPr/>
        </p:nvSpPr>
        <p:spPr>
          <a:xfrm>
            <a:off x="2005013" y="992188"/>
            <a:ext cx="2024062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Collaboration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499AE0-4C57-8ECF-DEC7-6C399EF1C565}"/>
              </a:ext>
            </a:extLst>
          </p:cNvPr>
          <p:cNvSpPr txBox="1"/>
          <p:nvPr/>
        </p:nvSpPr>
        <p:spPr>
          <a:xfrm>
            <a:off x="330200" y="2952750"/>
            <a:ext cx="2024063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Scientific Evidence/CPG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4587" name="TextBox 32">
            <a:extLst>
              <a:ext uri="{FF2B5EF4-FFF2-40B4-BE49-F238E27FC236}">
                <a16:creationId xmlns:a16="http://schemas.microsoft.com/office/drawing/2014/main" id="{9BBAD371-1E81-27F6-36E1-57D6897BE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575" y="2185988"/>
            <a:ext cx="21209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การประเมินแรกรับ ทำได้ครอบคลุมเพียงใด ทำได้ในเวลาที่กำหนดเพียงใด</a:t>
            </a:r>
          </a:p>
        </p:txBody>
      </p:sp>
      <p:sp>
        <p:nvSpPr>
          <p:cNvPr id="24588" name="TextBox 33">
            <a:extLst>
              <a:ext uri="{FF2B5EF4-FFF2-40B4-BE49-F238E27FC236}">
                <a16:creationId xmlns:a16="http://schemas.microsoft.com/office/drawing/2014/main" id="{47561BE2-948D-A676-921B-A5BDDA615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8475" y="2838450"/>
            <a:ext cx="2376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การวินิจฉัยโรค มีความชัดเจน มีหลักฐานสนับสนุน เพียงใด</a:t>
            </a:r>
          </a:p>
        </p:txBody>
      </p:sp>
      <p:sp>
        <p:nvSpPr>
          <p:cNvPr id="24589" name="TextBox 34">
            <a:extLst>
              <a:ext uri="{FF2B5EF4-FFF2-40B4-BE49-F238E27FC236}">
                <a16:creationId xmlns:a16="http://schemas.microsoft.com/office/drawing/2014/main" id="{A44062B1-518F-141F-339D-2623B0C28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8475" y="1909763"/>
            <a:ext cx="28035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ความต้องการของผู้ป่วย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ได้รับการระบุไว้อย่างชัดเจนเพียงใด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มีการนำไปใช้และทบทวนอย่างไร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B93905-2A7E-44FE-20E0-C6585E77E810}"/>
              </a:ext>
            </a:extLst>
          </p:cNvPr>
          <p:cNvSpPr txBox="1"/>
          <p:nvPr/>
        </p:nvSpPr>
        <p:spPr>
          <a:xfrm>
            <a:off x="7086600" y="3995738"/>
            <a:ext cx="2279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Abnormal Result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9EB54072-3D61-BFC1-12D6-D369B05E1873}"/>
              </a:ext>
            </a:extLst>
          </p:cNvPr>
          <p:cNvCxnSpPr>
            <a:stCxn id="7" idx="3"/>
            <a:endCxn id="21" idx="1"/>
          </p:cNvCxnSpPr>
          <p:nvPr/>
        </p:nvCxnSpPr>
        <p:spPr>
          <a:xfrm>
            <a:off x="5865813" y="3311525"/>
            <a:ext cx="1220787" cy="8842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2" name="TextBox 21">
            <a:extLst>
              <a:ext uri="{FF2B5EF4-FFF2-40B4-BE49-F238E27FC236}">
                <a16:creationId xmlns:a16="http://schemas.microsoft.com/office/drawing/2014/main" id="{786189D4-8D89-5AED-232B-1C51B316E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4448175"/>
            <a:ext cx="25733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ผลลัพธ์ที่ผิดปกติ ได้รับการยืนยัน และสื่อสารอย่างเหมาะสมเพียงใด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A0D8474-BC88-BE7E-AFFA-A6986A34B96C}"/>
              </a:ext>
            </a:extLst>
          </p:cNvPr>
          <p:cNvCxnSpPr>
            <a:stCxn id="17" idx="2"/>
            <a:endCxn id="5" idx="0"/>
          </p:cNvCxnSpPr>
          <p:nvPr/>
        </p:nvCxnSpPr>
        <p:spPr>
          <a:xfrm>
            <a:off x="3016250" y="1392238"/>
            <a:ext cx="4763" cy="45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4" name="TextBox 26">
            <a:extLst>
              <a:ext uri="{FF2B5EF4-FFF2-40B4-BE49-F238E27FC236}">
                <a16:creationId xmlns:a16="http://schemas.microsoft.com/office/drawing/2014/main" id="{396F06BD-8423-C787-7FB1-BD592B8C1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282575"/>
            <a:ext cx="23764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มีความร่วมมือระหว่างสหสาขาวิชาชีพในการประเมิน และการเชื่อมโยงข้อมูลต่างๆ เพียงใด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5E48E3-2FA8-455D-A16E-AE18BAECEA7A}"/>
              </a:ext>
            </a:extLst>
          </p:cNvPr>
          <p:cNvSpPr txBox="1"/>
          <p:nvPr/>
        </p:nvSpPr>
        <p:spPr>
          <a:xfrm>
            <a:off x="3848100" y="4435475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Special Investigation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E8F669A1-2B04-A180-AACD-EDCE5091D8B8}"/>
              </a:ext>
            </a:extLst>
          </p:cNvPr>
          <p:cNvCxnSpPr>
            <a:stCxn id="28" idx="3"/>
            <a:endCxn id="8" idx="1"/>
          </p:cNvCxnSpPr>
          <p:nvPr/>
        </p:nvCxnSpPr>
        <p:spPr>
          <a:xfrm flipV="1">
            <a:off x="5873750" y="3306763"/>
            <a:ext cx="1212850" cy="14827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7" name="TextBox 35">
            <a:extLst>
              <a:ext uri="{FF2B5EF4-FFF2-40B4-BE49-F238E27FC236}">
                <a16:creationId xmlns:a16="http://schemas.microsoft.com/office/drawing/2014/main" id="{3A3613F8-8ADC-F4B0-5EAA-E25107AB7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8688" y="5141913"/>
            <a:ext cx="29797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การตรวจพิเศษต่างๆ ทำในสิ่งแวดล้อมที่ปลอดภัยและมีทรัพยากร (เทคโนโลยี คน เครื่องมือ) เหมาะสมเพียงใด</a:t>
            </a:r>
          </a:p>
        </p:txBody>
      </p: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6C1DEDC5-2421-9BF3-8572-A68AF16D2A87}"/>
              </a:ext>
            </a:extLst>
          </p:cNvPr>
          <p:cNvCxnSpPr>
            <a:stCxn id="5" idx="2"/>
            <a:endCxn id="28" idx="1"/>
          </p:cNvCxnSpPr>
          <p:nvPr/>
        </p:nvCxnSpPr>
        <p:spPr>
          <a:xfrm rot="16200000" flipH="1">
            <a:off x="2316957" y="3258344"/>
            <a:ext cx="2235200" cy="8270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C7F087F7-2376-9D10-465B-9D21201E0DD8}"/>
              </a:ext>
            </a:extLst>
          </p:cNvPr>
          <p:cNvCxnSpPr>
            <a:stCxn id="5" idx="3"/>
            <a:endCxn id="8" idx="1"/>
          </p:cNvCxnSpPr>
          <p:nvPr/>
        </p:nvCxnSpPr>
        <p:spPr>
          <a:xfrm>
            <a:off x="3811588" y="2200275"/>
            <a:ext cx="3275012" cy="1106488"/>
          </a:xfrm>
          <a:prstGeom prst="bentConnector3">
            <a:avLst>
              <a:gd name="adj1" fmla="val 808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6ADBC7F-C4F4-A6CD-2E46-CE4893CF417F}"/>
              </a:ext>
            </a:extLst>
          </p:cNvPr>
          <p:cNvCxnSpPr>
            <a:stCxn id="8" idx="0"/>
            <a:endCxn id="6" idx="2"/>
          </p:cNvCxnSpPr>
          <p:nvPr/>
        </p:nvCxnSpPr>
        <p:spPr>
          <a:xfrm flipV="1">
            <a:off x="8215313" y="2795588"/>
            <a:ext cx="0" cy="311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9771C5C-2410-6F8E-91AB-D87591947030}"/>
              </a:ext>
            </a:extLst>
          </p:cNvPr>
          <p:cNvCxnSpPr>
            <a:stCxn id="21" idx="0"/>
            <a:endCxn id="8" idx="2"/>
          </p:cNvCxnSpPr>
          <p:nvPr/>
        </p:nvCxnSpPr>
        <p:spPr>
          <a:xfrm flipH="1" flipV="1">
            <a:off x="8215313" y="3506788"/>
            <a:ext cx="11112" cy="488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7D0F35A8-FB04-4DD1-9CCA-D6B45151347A}"/>
              </a:ext>
            </a:extLst>
          </p:cNvPr>
          <p:cNvCxnSpPr>
            <a:stCxn id="18" idx="3"/>
            <a:endCxn id="7" idx="1"/>
          </p:cNvCxnSpPr>
          <p:nvPr/>
        </p:nvCxnSpPr>
        <p:spPr>
          <a:xfrm>
            <a:off x="2354263" y="3306763"/>
            <a:ext cx="1485900" cy="47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3" name="TextBox 48">
            <a:extLst>
              <a:ext uri="{FF2B5EF4-FFF2-40B4-BE49-F238E27FC236}">
                <a16:creationId xmlns:a16="http://schemas.microsoft.com/office/drawing/2014/main" id="{4DEAE7FA-8913-A677-3AB6-A091EFBCB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51263"/>
            <a:ext cx="21224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มีการใช้ข้อมูลวิชาการเป็นแนวทางในการประเมินและตรวจพิเศษเพื่อการวินิจฉัยเหมาะสมเพียงใด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5D50F07-F6AE-81A1-B3F8-FAD7C8D549DF}"/>
              </a:ext>
            </a:extLst>
          </p:cNvPr>
          <p:cNvSpPr txBox="1"/>
          <p:nvPr/>
        </p:nvSpPr>
        <p:spPr>
          <a:xfrm>
            <a:off x="7070725" y="998538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Record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4605" name="TextBox 54">
            <a:extLst>
              <a:ext uri="{FF2B5EF4-FFF2-40B4-BE49-F238E27FC236}">
                <a16:creationId xmlns:a16="http://schemas.microsoft.com/office/drawing/2014/main" id="{CC56493A-8BDF-1F4C-20AE-572022024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0" y="923925"/>
            <a:ext cx="2568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การบันทึกมีความสมบูรณ์ ถูกต้อง และในเวลาที่กำหนดไว้เพียงใด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304674E-8E7E-200C-84BB-57AF2F3035D2}"/>
              </a:ext>
            </a:extLst>
          </p:cNvPr>
          <p:cNvCxnSpPr>
            <a:stCxn id="6" idx="0"/>
            <a:endCxn id="54" idx="2"/>
          </p:cNvCxnSpPr>
          <p:nvPr/>
        </p:nvCxnSpPr>
        <p:spPr>
          <a:xfrm flipV="1">
            <a:off x="8215313" y="1398588"/>
            <a:ext cx="635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CDA2F1D7-5E63-9C8C-40AB-A20A28DD295B}"/>
              </a:ext>
            </a:extLst>
          </p:cNvPr>
          <p:cNvCxnSpPr>
            <a:stCxn id="18" idx="0"/>
            <a:endCxn id="5" idx="1"/>
          </p:cNvCxnSpPr>
          <p:nvPr/>
        </p:nvCxnSpPr>
        <p:spPr>
          <a:xfrm rot="5400000" flipH="1" flipV="1">
            <a:off x="1409700" y="2132013"/>
            <a:ext cx="752475" cy="889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3CCF0C85-9BDC-BEE1-9BAA-C8AB14DD297B}"/>
              </a:ext>
            </a:extLst>
          </p:cNvPr>
          <p:cNvSpPr txBox="1"/>
          <p:nvPr/>
        </p:nvSpPr>
        <p:spPr>
          <a:xfrm>
            <a:off x="9124950" y="5702300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Review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C859AB9A-A090-A5BD-A387-389804AA84D7}"/>
              </a:ext>
            </a:extLst>
          </p:cNvPr>
          <p:cNvCxnSpPr>
            <a:stCxn id="66" idx="1"/>
            <a:endCxn id="18" idx="2"/>
          </p:cNvCxnSpPr>
          <p:nvPr/>
        </p:nvCxnSpPr>
        <p:spPr>
          <a:xfrm rot="10800000">
            <a:off x="1341438" y="3660775"/>
            <a:ext cx="7783512" cy="22415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B94ED34C-9987-64F2-5827-1D1424DD4E61}"/>
              </a:ext>
            </a:extLst>
          </p:cNvPr>
          <p:cNvCxnSpPr>
            <a:stCxn id="8" idx="3"/>
            <a:endCxn id="66" idx="0"/>
          </p:cNvCxnSpPr>
          <p:nvPr/>
        </p:nvCxnSpPr>
        <p:spPr>
          <a:xfrm>
            <a:off x="9345613" y="3306763"/>
            <a:ext cx="792162" cy="23955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1" name="TextBox 106">
            <a:extLst>
              <a:ext uri="{FF2B5EF4-FFF2-40B4-BE49-F238E27FC236}">
                <a16:creationId xmlns:a16="http://schemas.microsoft.com/office/drawing/2014/main" id="{76C2DCCA-0D81-991D-31E9-7A7E0A700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6213" y="6127750"/>
            <a:ext cx="43053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การทบทวนนำไปสู่การปรับปรุงการวินิจฉัยโรคที่เป็นปัญหา (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delayed, ill-defined, inappropriate, incorrect)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อะไรบ้าง อย่างไร ผลลัพธ์เปลี่ยนแปลงไปอย่างไร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>
            <a:extLst>
              <a:ext uri="{FF2B5EF4-FFF2-40B4-BE49-F238E27FC236}">
                <a16:creationId xmlns:a16="http://schemas.microsoft.com/office/drawing/2014/main" id="{6839B56C-B445-0616-529B-0DB3ED24E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8013" y="258763"/>
            <a:ext cx="3724275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III-3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การวางแผน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(Planning)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BC50A-B275-1D32-96FB-488A52B8BCCE}"/>
              </a:ext>
            </a:extLst>
          </p:cNvPr>
          <p:cNvSpPr txBox="1"/>
          <p:nvPr/>
        </p:nvSpPr>
        <p:spPr>
          <a:xfrm>
            <a:off x="461963" y="2216150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Health Problems/  Needs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5604" name="TextBox 3">
            <a:extLst>
              <a:ext uri="{FF2B5EF4-FFF2-40B4-BE49-F238E27FC236}">
                <a16:creationId xmlns:a16="http://schemas.microsoft.com/office/drawing/2014/main" id="{057D9496-2F38-BF3B-CEF3-40927B4EF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638" y="5603875"/>
            <a:ext cx="25685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แผนจำหน่ายครอบคลุมปัญหาและความต้องการที่จะเกิดขึ้นหลังจำหน่ายได้ดีเพียงใด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B27447-F163-C285-108E-0204018060F8}"/>
              </a:ext>
            </a:extLst>
          </p:cNvPr>
          <p:cNvSpPr txBox="1"/>
          <p:nvPr/>
        </p:nvSpPr>
        <p:spPr>
          <a:xfrm>
            <a:off x="461963" y="5035550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Ongoing Needs After Discharge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39FCFD-ECB8-174E-3DEE-E8E6B9D5FA66}"/>
              </a:ext>
            </a:extLst>
          </p:cNvPr>
          <p:cNvSpPr txBox="1"/>
          <p:nvPr/>
        </p:nvSpPr>
        <p:spPr>
          <a:xfrm>
            <a:off x="4040188" y="2058988"/>
            <a:ext cx="2301875" cy="101600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Coordinated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Patient Care Plan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With Team</a:t>
            </a:r>
            <a:r>
              <a:rPr lang="th-TH" sz="2000" b="1" dirty="0">
                <a:latin typeface="+mn-lt"/>
                <a:cs typeface="+mn-cs"/>
              </a:rPr>
              <a:t> </a:t>
            </a:r>
            <a:r>
              <a:rPr lang="en-US" sz="2000" b="1" dirty="0">
                <a:latin typeface="+mn-lt"/>
                <a:cs typeface="+mn-cs"/>
              </a:rPr>
              <a:t>&amp;</a:t>
            </a:r>
            <a:r>
              <a:rPr lang="th-TH" sz="2000" b="1" dirty="0">
                <a:latin typeface="+mn-lt"/>
                <a:cs typeface="+mn-cs"/>
              </a:rPr>
              <a:t> </a:t>
            </a:r>
            <a:r>
              <a:rPr lang="en-US" sz="2000" b="1" dirty="0">
                <a:latin typeface="+mn-lt"/>
                <a:cs typeface="+mn-cs"/>
              </a:rPr>
              <a:t>Goals</a:t>
            </a:r>
            <a:endParaRPr lang="th-TH" sz="2000" b="1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2B3DE3-A1FF-A6F0-8D11-F0360DB00D73}"/>
              </a:ext>
            </a:extLst>
          </p:cNvPr>
          <p:cNvSpPr txBox="1"/>
          <p:nvPr/>
        </p:nvSpPr>
        <p:spPr>
          <a:xfrm>
            <a:off x="4040188" y="5178425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Discharge Plan</a:t>
            </a:r>
            <a:endParaRPr lang="th-TH" sz="2000" b="1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391CC-2F27-8FEE-80E4-953A3E3D628E}"/>
              </a:ext>
            </a:extLst>
          </p:cNvPr>
          <p:cNvSpPr txBox="1"/>
          <p:nvPr/>
        </p:nvSpPr>
        <p:spPr>
          <a:xfrm>
            <a:off x="7364413" y="5037138"/>
            <a:ext cx="23431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Empower Patients &amp; Families for Self Care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D8F157-B831-BC23-F931-4A8D3C6B4100}"/>
              </a:ext>
            </a:extLst>
          </p:cNvPr>
          <p:cNvSpPr txBox="1"/>
          <p:nvPr/>
        </p:nvSpPr>
        <p:spPr>
          <a:xfrm>
            <a:off x="230188" y="3241675"/>
            <a:ext cx="2527300" cy="101600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Participation of Patients, Families, &amp; Multidisciplinary Team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6D5801-3BC5-81A8-7EA2-F4BC52723A9A}"/>
              </a:ext>
            </a:extLst>
          </p:cNvPr>
          <p:cNvSpPr txBox="1"/>
          <p:nvPr/>
        </p:nvSpPr>
        <p:spPr>
          <a:xfrm>
            <a:off x="7364413" y="2212975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Communicate &amp; Coordinate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AC06D4C-0E18-BC35-B942-BE3AA6E1917A}"/>
              </a:ext>
            </a:extLst>
          </p:cNvPr>
          <p:cNvCxnSpPr>
            <a:stCxn id="3" idx="3"/>
            <a:endCxn id="6" idx="1"/>
          </p:cNvCxnSpPr>
          <p:nvPr/>
        </p:nvCxnSpPr>
        <p:spPr>
          <a:xfrm flipV="1">
            <a:off x="2763838" y="2566988"/>
            <a:ext cx="1276350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CDF4EB-EB66-79CF-C67C-EB6F5BD38C05}"/>
              </a:ext>
            </a:extLst>
          </p:cNvPr>
          <p:cNvCxnSpPr>
            <a:stCxn id="6" idx="3"/>
            <a:endCxn id="10" idx="1"/>
          </p:cNvCxnSpPr>
          <p:nvPr/>
        </p:nvCxnSpPr>
        <p:spPr>
          <a:xfrm>
            <a:off x="6342063" y="2566988"/>
            <a:ext cx="1022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68A613B-250D-CC96-DAF8-3600873BDD63}"/>
              </a:ext>
            </a:extLst>
          </p:cNvPr>
          <p:cNvCxnSpPr>
            <a:stCxn id="5" idx="3"/>
            <a:endCxn id="7" idx="1"/>
          </p:cNvCxnSpPr>
          <p:nvPr/>
        </p:nvCxnSpPr>
        <p:spPr>
          <a:xfrm flipV="1">
            <a:off x="2763838" y="5378450"/>
            <a:ext cx="1276350" cy="11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9FD1DA2-CD8C-07A9-392D-CF2CB2ACCBB0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6342063" y="5378450"/>
            <a:ext cx="102235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37EA1A55-770D-2769-177F-09D705AEB34C}"/>
              </a:ext>
            </a:extLst>
          </p:cNvPr>
          <p:cNvCxnSpPr>
            <a:stCxn id="9" idx="3"/>
            <a:endCxn id="6" idx="1"/>
          </p:cNvCxnSpPr>
          <p:nvPr/>
        </p:nvCxnSpPr>
        <p:spPr>
          <a:xfrm flipV="1">
            <a:off x="2757488" y="2566988"/>
            <a:ext cx="1282700" cy="11826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E0E6A16A-FF7C-606E-1C07-A765EBAFA447}"/>
              </a:ext>
            </a:extLst>
          </p:cNvPr>
          <p:cNvCxnSpPr>
            <a:stCxn id="9" idx="3"/>
            <a:endCxn id="7" idx="1"/>
          </p:cNvCxnSpPr>
          <p:nvPr/>
        </p:nvCxnSpPr>
        <p:spPr>
          <a:xfrm>
            <a:off x="2757488" y="3749675"/>
            <a:ext cx="1282700" cy="16287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72DB38D-D97E-7C00-BA9C-92E335DB2C32}"/>
              </a:ext>
            </a:extLst>
          </p:cNvPr>
          <p:cNvSpPr txBox="1"/>
          <p:nvPr/>
        </p:nvSpPr>
        <p:spPr>
          <a:xfrm>
            <a:off x="4178300" y="944563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Scientific Evidence/CPG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B5FDF7B-8B49-5817-EBCE-68DE75DC37FA}"/>
              </a:ext>
            </a:extLst>
          </p:cNvPr>
          <p:cNvCxnSpPr>
            <a:stCxn id="23" idx="2"/>
            <a:endCxn id="6" idx="0"/>
          </p:cNvCxnSpPr>
          <p:nvPr/>
        </p:nvCxnSpPr>
        <p:spPr>
          <a:xfrm>
            <a:off x="5191125" y="1652588"/>
            <a:ext cx="0" cy="40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358610D-5178-6836-DEDB-7D99A3A0D94A}"/>
              </a:ext>
            </a:extLst>
          </p:cNvPr>
          <p:cNvSpPr txBox="1"/>
          <p:nvPr/>
        </p:nvSpPr>
        <p:spPr>
          <a:xfrm>
            <a:off x="9707563" y="3584575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Care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A5655289-3EB7-165E-8717-F7F9AABFD23B}"/>
              </a:ext>
            </a:extLst>
          </p:cNvPr>
          <p:cNvCxnSpPr>
            <a:stCxn id="10" idx="3"/>
            <a:endCxn id="28" idx="0"/>
          </p:cNvCxnSpPr>
          <p:nvPr/>
        </p:nvCxnSpPr>
        <p:spPr>
          <a:xfrm>
            <a:off x="9666288" y="2566988"/>
            <a:ext cx="1192212" cy="10175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E6CD3FF-E7D5-498E-E319-F45DFDF57905}"/>
              </a:ext>
            </a:extLst>
          </p:cNvPr>
          <p:cNvSpPr txBox="1"/>
          <p:nvPr/>
        </p:nvSpPr>
        <p:spPr>
          <a:xfrm>
            <a:off x="6535738" y="3584575"/>
            <a:ext cx="2303462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Review &amp; Update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9F7AF3F-3953-CEA2-F1E0-29D98BD02BC6}"/>
              </a:ext>
            </a:extLst>
          </p:cNvPr>
          <p:cNvCxnSpPr>
            <a:stCxn id="28" idx="1"/>
            <a:endCxn id="31" idx="3"/>
          </p:cNvCxnSpPr>
          <p:nvPr/>
        </p:nvCxnSpPr>
        <p:spPr>
          <a:xfrm flipH="1">
            <a:off x="8839200" y="3784600"/>
            <a:ext cx="8683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322A3010-43EF-5D28-C042-533DF8495AAE}"/>
              </a:ext>
            </a:extLst>
          </p:cNvPr>
          <p:cNvCxnSpPr>
            <a:stCxn id="31" idx="1"/>
            <a:endCxn id="6" idx="2"/>
          </p:cNvCxnSpPr>
          <p:nvPr/>
        </p:nvCxnSpPr>
        <p:spPr>
          <a:xfrm rot="10800000">
            <a:off x="5191125" y="3074988"/>
            <a:ext cx="1344613" cy="7096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948547C7-D823-0B81-71CF-7AA61F8ED743}"/>
              </a:ext>
            </a:extLst>
          </p:cNvPr>
          <p:cNvCxnSpPr>
            <a:stCxn id="8" idx="3"/>
            <a:endCxn id="28" idx="2"/>
          </p:cNvCxnSpPr>
          <p:nvPr/>
        </p:nvCxnSpPr>
        <p:spPr>
          <a:xfrm flipV="1">
            <a:off x="9707563" y="3984625"/>
            <a:ext cx="1150937" cy="14065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5" name="TextBox 38">
            <a:extLst>
              <a:ext uri="{FF2B5EF4-FFF2-40B4-BE49-F238E27FC236}">
                <a16:creationId xmlns:a16="http://schemas.microsoft.com/office/drawing/2014/main" id="{F5B7B98D-471E-748E-7411-C8BC11968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5715000"/>
            <a:ext cx="31226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และครอบครัวได้รับการเตรียมความพร้อมจนมีความมั่นใจและความสามารถที่จะดูแลตนเองได้ดีเพียงใด</a:t>
            </a:r>
          </a:p>
        </p:txBody>
      </p:sp>
      <p:sp>
        <p:nvSpPr>
          <p:cNvPr id="25626" name="TextBox 39">
            <a:extLst>
              <a:ext uri="{FF2B5EF4-FFF2-40B4-BE49-F238E27FC236}">
                <a16:creationId xmlns:a16="http://schemas.microsoft.com/office/drawing/2014/main" id="{A652C5B2-81D8-D97F-B362-D9AF9435F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5786438"/>
            <a:ext cx="27987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ผู้ป่วยแต่ละรายได้รับการระบุปัญหา/ความต้องการที่จะเกิดขึ้นหลังจำหน่ายอย่างครบถ้วนเพียงใด</a:t>
            </a:r>
          </a:p>
        </p:txBody>
      </p:sp>
      <p:sp>
        <p:nvSpPr>
          <p:cNvPr id="25627" name="TextBox 40">
            <a:extLst>
              <a:ext uri="{FF2B5EF4-FFF2-40B4-BE49-F238E27FC236}">
                <a16:creationId xmlns:a16="http://schemas.microsoft.com/office/drawing/2014/main" id="{C37C61E9-4486-7DD0-685E-0E483B519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258763"/>
            <a:ext cx="21209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มีการใช้ข้อมูลวิชาการเป็นแนวทางในการดูแลผู้ป่วยเหมาะสมเพียงใด</a:t>
            </a:r>
          </a:p>
        </p:txBody>
      </p:sp>
      <p:sp>
        <p:nvSpPr>
          <p:cNvPr id="25628" name="TextBox 41">
            <a:extLst>
              <a:ext uri="{FF2B5EF4-FFF2-40B4-BE49-F238E27FC236}">
                <a16:creationId xmlns:a16="http://schemas.microsoft.com/office/drawing/2014/main" id="{BB431E00-69FD-A8A4-8945-F3D7D66F8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1446213"/>
            <a:ext cx="27352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ผู้เกี่ยวข้องได้รับทราบแผน เป้าหมาย บทบาทของสมาชิก และมีการประสานการดูแลดีเพียงใด</a:t>
            </a:r>
          </a:p>
        </p:txBody>
      </p:sp>
      <p:sp>
        <p:nvSpPr>
          <p:cNvPr id="25629" name="TextBox 42">
            <a:extLst>
              <a:ext uri="{FF2B5EF4-FFF2-40B4-BE49-F238E27FC236}">
                <a16:creationId xmlns:a16="http://schemas.microsoft.com/office/drawing/2014/main" id="{9B213472-50DE-5452-1404-FA47972FB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3111500"/>
            <a:ext cx="26019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แผนการดูแลผู้ป่วย ครอบคลุมเป็นองค์รวม มีเป้าหมายที่ชัดเจน อยู่ในรูปแบบที่ง่ายในการสื่อสารและใช้ประโยชน์เพียงใด</a:t>
            </a:r>
          </a:p>
        </p:txBody>
      </p:sp>
      <p:sp>
        <p:nvSpPr>
          <p:cNvPr id="25630" name="TextBox 43">
            <a:extLst>
              <a:ext uri="{FF2B5EF4-FFF2-40B4-BE49-F238E27FC236}">
                <a16:creationId xmlns:a16="http://schemas.microsoft.com/office/drawing/2014/main" id="{9FF3BD84-7EBA-5F46-CE46-3FF1F3885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1649413"/>
            <a:ext cx="2797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ผู้ป่วยแต่ละรายได้รับการระบุปัญหา/ความต้องการอย่างครบถ้วนเพียงใด</a:t>
            </a:r>
          </a:p>
        </p:txBody>
      </p:sp>
      <p:sp>
        <p:nvSpPr>
          <p:cNvPr id="25631" name="TextBox 44">
            <a:extLst>
              <a:ext uri="{FF2B5EF4-FFF2-40B4-BE49-F238E27FC236}">
                <a16:creationId xmlns:a16="http://schemas.microsoft.com/office/drawing/2014/main" id="{6BECA82B-B228-C330-8935-0D79A78BC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4248150"/>
            <a:ext cx="2797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 ครอบครัว และทีมสหวิชาชีพที่เกี่ยวข้องมีบทบาทในการวางแผนเหมาะสมเพียงใด</a:t>
            </a:r>
          </a:p>
        </p:txBody>
      </p:sp>
      <p:sp>
        <p:nvSpPr>
          <p:cNvPr id="25632" name="TextBox 45">
            <a:extLst>
              <a:ext uri="{FF2B5EF4-FFF2-40B4-BE49-F238E27FC236}">
                <a16:creationId xmlns:a16="http://schemas.microsoft.com/office/drawing/2014/main" id="{5CB204E0-5D25-A8EE-341B-49DAF35D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25" y="4003675"/>
            <a:ext cx="2797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มีการทบทวนแผนการดูแลตามข้อบ่งชี้อย่างทันเวลาเพียงใด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>
            <a:extLst>
              <a:ext uri="{FF2B5EF4-FFF2-40B4-BE49-F238E27FC236}">
                <a16:creationId xmlns:a16="http://schemas.microsoft.com/office/drawing/2014/main" id="{6010CBE0-14F5-6AEE-5A11-A3739700D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58763"/>
            <a:ext cx="4408488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III-4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การดูแลผู้ป่วย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(Care Delivery)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EAA1CE-1FF4-756D-693A-1F92D62EA988}"/>
              </a:ext>
            </a:extLst>
          </p:cNvPr>
          <p:cNvSpPr txBox="1"/>
          <p:nvPr/>
        </p:nvSpPr>
        <p:spPr>
          <a:xfrm>
            <a:off x="3457575" y="2798763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Holistic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Care Delivery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6628" name="TextBox 3">
            <a:extLst>
              <a:ext uri="{FF2B5EF4-FFF2-40B4-BE49-F238E27FC236}">
                <a16:creationId xmlns:a16="http://schemas.microsoft.com/office/drawing/2014/main" id="{30F53496-298B-C815-17B4-8A98FBF49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6925" y="5670550"/>
            <a:ext cx="21224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สามารถตอบสนองต่อผู้ป่วยที่มีอาการทรุดลงได้รวดเร็วเพียงใด ยังมีการทำ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CPR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นอก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ICU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หรือไม่ เพียงใด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4A8C6-26C8-B12C-CA97-371FCE6D6BF7}"/>
              </a:ext>
            </a:extLst>
          </p:cNvPr>
          <p:cNvSpPr txBox="1"/>
          <p:nvPr/>
        </p:nvSpPr>
        <p:spPr>
          <a:xfrm>
            <a:off x="5881688" y="2946400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Monitor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6EBE5B-C913-D6DF-D359-46D7F8923AE2}"/>
              </a:ext>
            </a:extLst>
          </p:cNvPr>
          <p:cNvSpPr txBox="1"/>
          <p:nvPr/>
        </p:nvSpPr>
        <p:spPr>
          <a:xfrm>
            <a:off x="8478838" y="2122488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Modify Care Plan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1CD965-5D77-DC28-4038-4CF29753A857}"/>
              </a:ext>
            </a:extLst>
          </p:cNvPr>
          <p:cNvSpPr txBox="1"/>
          <p:nvPr/>
        </p:nvSpPr>
        <p:spPr>
          <a:xfrm>
            <a:off x="8478838" y="4945063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Response to Deterioration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C47E-0218-AC2F-D498-1D2CD026E261}"/>
              </a:ext>
            </a:extLst>
          </p:cNvPr>
          <p:cNvSpPr txBox="1"/>
          <p:nvPr/>
        </p:nvSpPr>
        <p:spPr>
          <a:xfrm>
            <a:off x="660400" y="2317750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Care Plan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67D464-3C6F-801E-84CD-DA9726100F49}"/>
              </a:ext>
            </a:extLst>
          </p:cNvPr>
          <p:cNvSpPr txBox="1"/>
          <p:nvPr/>
        </p:nvSpPr>
        <p:spPr>
          <a:xfrm>
            <a:off x="660400" y="1073150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 Environment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DBD935-2E8B-2EC1-8356-7BD77BBEF9BC}"/>
              </a:ext>
            </a:extLst>
          </p:cNvPr>
          <p:cNvSpPr txBox="1"/>
          <p:nvPr/>
        </p:nvSpPr>
        <p:spPr>
          <a:xfrm>
            <a:off x="681038" y="3605213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Policies &amp; Procedures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ADFFF-223C-EC52-3B10-D1CEA28AA4AB}"/>
              </a:ext>
            </a:extLst>
          </p:cNvPr>
          <p:cNvSpPr txBox="1"/>
          <p:nvPr/>
        </p:nvSpPr>
        <p:spPr>
          <a:xfrm>
            <a:off x="681038" y="5113338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Accepted Practice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C2E9FC-C5EB-737C-9888-858574A2D8E4}"/>
              </a:ext>
            </a:extLst>
          </p:cNvPr>
          <p:cNvSpPr txBox="1"/>
          <p:nvPr/>
        </p:nvSpPr>
        <p:spPr>
          <a:xfrm>
            <a:off x="3454400" y="1808163"/>
            <a:ext cx="2025650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Competent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9A332A-D8D8-EAC7-5935-A10B74505707}"/>
              </a:ext>
            </a:extLst>
          </p:cNvPr>
          <p:cNvSpPr txBox="1"/>
          <p:nvPr/>
        </p:nvSpPr>
        <p:spPr>
          <a:xfrm>
            <a:off x="5878513" y="4029075"/>
            <a:ext cx="2024062" cy="101600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Information Sharing &amp; Coordination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266A9B7-D3ED-85C3-C9BD-794572BB5DE0}"/>
              </a:ext>
            </a:extLst>
          </p:cNvPr>
          <p:cNvCxnSpPr>
            <a:stCxn id="3" idx="3"/>
            <a:endCxn id="5" idx="1"/>
          </p:cNvCxnSpPr>
          <p:nvPr/>
        </p:nvCxnSpPr>
        <p:spPr>
          <a:xfrm flipV="1">
            <a:off x="5483225" y="3146425"/>
            <a:ext cx="398463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3170C9C-E0B3-F6AE-CCCD-FCA8546400CC}"/>
              </a:ext>
            </a:extLst>
          </p:cNvPr>
          <p:cNvCxnSpPr>
            <a:stCxn id="13" idx="2"/>
            <a:endCxn id="3" idx="0"/>
          </p:cNvCxnSpPr>
          <p:nvPr/>
        </p:nvCxnSpPr>
        <p:spPr>
          <a:xfrm>
            <a:off x="4467225" y="2208213"/>
            <a:ext cx="3175" cy="59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8ECDADBF-0B82-C7BA-7AB9-005362C20668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7907338" y="2322513"/>
            <a:ext cx="571500" cy="8239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2B612FA9-D2FA-A08A-D86E-6E95C6A55211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7907338" y="3146425"/>
            <a:ext cx="571500" cy="21526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3A1DCDE5-5788-4DCF-CF23-C983C35E7A19}"/>
              </a:ext>
            </a:extLst>
          </p:cNvPr>
          <p:cNvCxnSpPr>
            <a:stCxn id="11" idx="3"/>
            <a:endCxn id="3" idx="1"/>
          </p:cNvCxnSpPr>
          <p:nvPr/>
        </p:nvCxnSpPr>
        <p:spPr>
          <a:xfrm flipV="1">
            <a:off x="2706688" y="3152775"/>
            <a:ext cx="750887" cy="8064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60AD7892-C186-A71A-EB50-8162776F0700}"/>
              </a:ext>
            </a:extLst>
          </p:cNvPr>
          <p:cNvCxnSpPr>
            <a:stCxn id="10" idx="3"/>
            <a:endCxn id="3" idx="1"/>
          </p:cNvCxnSpPr>
          <p:nvPr/>
        </p:nvCxnSpPr>
        <p:spPr>
          <a:xfrm>
            <a:off x="2686050" y="1273175"/>
            <a:ext cx="771525" cy="1879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BC3D7719-CDC6-6DA7-E771-B059177FCB4A}"/>
              </a:ext>
            </a:extLst>
          </p:cNvPr>
          <p:cNvCxnSpPr>
            <a:stCxn id="12" idx="3"/>
            <a:endCxn id="3" idx="1"/>
          </p:cNvCxnSpPr>
          <p:nvPr/>
        </p:nvCxnSpPr>
        <p:spPr>
          <a:xfrm flipV="1">
            <a:off x="2706688" y="3152775"/>
            <a:ext cx="750887" cy="23145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5D4BB4C-8943-4E58-DB6A-0FDE9B3DC4DD}"/>
              </a:ext>
            </a:extLst>
          </p:cNvPr>
          <p:cNvSpPr txBox="1"/>
          <p:nvPr/>
        </p:nvSpPr>
        <p:spPr>
          <a:xfrm>
            <a:off x="8478838" y="3294063"/>
            <a:ext cx="2025650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Deal with Crisis &amp; Emergency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64348DCE-791F-9E3B-9755-25B571D4802C}"/>
              </a:ext>
            </a:extLst>
          </p:cNvPr>
          <p:cNvCxnSpPr>
            <a:stCxn id="9" idx="3"/>
            <a:endCxn id="3" idx="1"/>
          </p:cNvCxnSpPr>
          <p:nvPr/>
        </p:nvCxnSpPr>
        <p:spPr>
          <a:xfrm>
            <a:off x="2686050" y="2517775"/>
            <a:ext cx="771525" cy="635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7" name="TextBox 24">
            <a:extLst>
              <a:ext uri="{FF2B5EF4-FFF2-40B4-BE49-F238E27FC236}">
                <a16:creationId xmlns:a16="http://schemas.microsoft.com/office/drawing/2014/main" id="{23A4273D-4340-41A8-E92F-44BBDD8F1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2406650"/>
            <a:ext cx="2419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การติดตามเฝ้าระวังอาการของผู้ป่วยมีประสิทธิภาพเพียงใด</a:t>
            </a:r>
          </a:p>
        </p:txBody>
      </p:sp>
      <p:sp>
        <p:nvSpPr>
          <p:cNvPr id="26648" name="TextBox 29">
            <a:extLst>
              <a:ext uri="{FF2B5EF4-FFF2-40B4-BE49-F238E27FC236}">
                <a16:creationId xmlns:a16="http://schemas.microsoft.com/office/drawing/2014/main" id="{3A8AC2F3-DA34-34A6-C03D-A81212183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5100638"/>
            <a:ext cx="2757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การสื่อสาร การรายงานและระบบขอคำปรึกษามีประสิทธิภาพเพียงใด</a:t>
            </a:r>
          </a:p>
        </p:txBody>
      </p:sp>
      <p:sp>
        <p:nvSpPr>
          <p:cNvPr id="26649" name="TextBox 30">
            <a:extLst>
              <a:ext uri="{FF2B5EF4-FFF2-40B4-BE49-F238E27FC236}">
                <a16:creationId xmlns:a16="http://schemas.microsoft.com/office/drawing/2014/main" id="{E3826851-81A6-04DD-C8C0-FF6780AA8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9763" y="4006850"/>
            <a:ext cx="23907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มีความพร้อมและสามารถตอบสนองต่อภาวะวิกฤตและภาวะฉุกเฉินได้ดีเพียงใด</a:t>
            </a:r>
          </a:p>
        </p:txBody>
      </p:sp>
      <p:sp>
        <p:nvSpPr>
          <p:cNvPr id="26650" name="TextBox 31">
            <a:extLst>
              <a:ext uri="{FF2B5EF4-FFF2-40B4-BE49-F238E27FC236}">
                <a16:creationId xmlns:a16="http://schemas.microsoft.com/office/drawing/2014/main" id="{932B6410-A049-459C-BD98-267B5405E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1825" y="2506663"/>
            <a:ext cx="23891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มีการปรับเปลี่ยนแผนการดูแลเหมาะสมเพียงใด</a:t>
            </a: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91B2F863-03D9-E059-ADEE-44E51D8F5052}"/>
              </a:ext>
            </a:extLst>
          </p:cNvPr>
          <p:cNvCxnSpPr>
            <a:stCxn id="3" idx="2"/>
            <a:endCxn id="14" idx="1"/>
          </p:cNvCxnSpPr>
          <p:nvPr/>
        </p:nvCxnSpPr>
        <p:spPr>
          <a:xfrm rot="16200000" flipH="1">
            <a:off x="4659313" y="3317875"/>
            <a:ext cx="1030287" cy="1408113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4056527-68F0-FFC5-0B01-782B86C653ED}"/>
              </a:ext>
            </a:extLst>
          </p:cNvPr>
          <p:cNvCxnSpPr>
            <a:stCxn id="5" idx="2"/>
            <a:endCxn id="14" idx="0"/>
          </p:cNvCxnSpPr>
          <p:nvPr/>
        </p:nvCxnSpPr>
        <p:spPr>
          <a:xfrm flipH="1">
            <a:off x="6889750" y="3346450"/>
            <a:ext cx="4763" cy="682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DE7D5A96-5630-F222-3185-28CE8C7304E1}"/>
              </a:ext>
            </a:extLst>
          </p:cNvPr>
          <p:cNvCxnSpPr>
            <a:stCxn id="14" idx="3"/>
            <a:endCxn id="7" idx="1"/>
          </p:cNvCxnSpPr>
          <p:nvPr/>
        </p:nvCxnSpPr>
        <p:spPr>
          <a:xfrm>
            <a:off x="7902575" y="4537075"/>
            <a:ext cx="576263" cy="762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EC7500C6-8652-B87C-6A01-F919CCDC92DA}"/>
              </a:ext>
            </a:extLst>
          </p:cNvPr>
          <p:cNvCxnSpPr>
            <a:stCxn id="5" idx="3"/>
            <a:endCxn id="43" idx="1"/>
          </p:cNvCxnSpPr>
          <p:nvPr/>
        </p:nvCxnSpPr>
        <p:spPr>
          <a:xfrm>
            <a:off x="7907338" y="3146425"/>
            <a:ext cx="571500" cy="5016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5" name="TextBox 40">
            <a:extLst>
              <a:ext uri="{FF2B5EF4-FFF2-40B4-BE49-F238E27FC236}">
                <a16:creationId xmlns:a16="http://schemas.microsoft.com/office/drawing/2014/main" id="{B626FB31-BA7B-7AD4-8F4E-2D5EF4C99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575" y="1074738"/>
            <a:ext cx="23891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เจ้าหน้าที่มีศักยภาพเหมาะสมกับภาระงานที่ได้รับมอบหมายและปัญหาของผู้ป่วยเพียงใด</a:t>
            </a:r>
          </a:p>
        </p:txBody>
      </p:sp>
      <p:sp>
        <p:nvSpPr>
          <p:cNvPr id="26656" name="TextBox 41">
            <a:extLst>
              <a:ext uri="{FF2B5EF4-FFF2-40B4-BE49-F238E27FC236}">
                <a16:creationId xmlns:a16="http://schemas.microsoft.com/office/drawing/2014/main" id="{584CA597-F053-3C4B-5B58-0D6ACBFF9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1470025"/>
            <a:ext cx="25511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สิ่งแวดล้อมในการดูแลผู้ป่วยมีความปลอดภัยและเอื้อต่อการป้องกันอันตรายต่อผู้ป่วยเพียงใด</a:t>
            </a:r>
          </a:p>
        </p:txBody>
      </p:sp>
      <p:sp>
        <p:nvSpPr>
          <p:cNvPr id="26657" name="TextBox 43">
            <a:extLst>
              <a:ext uri="{FF2B5EF4-FFF2-40B4-BE49-F238E27FC236}">
                <a16:creationId xmlns:a16="http://schemas.microsoft.com/office/drawing/2014/main" id="{718BD003-B5FD-6096-7FA4-F272794FF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4286250"/>
            <a:ext cx="26939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มีการจัดทำและปฏิบัติตามนโยบาย/แนวทางปฏิบัติสำหรับผู้ป่วยที่มีความเสี่ยงสูงเหมาะสมเพียงใด</a:t>
            </a:r>
          </a:p>
        </p:txBody>
      </p:sp>
      <p:sp>
        <p:nvSpPr>
          <p:cNvPr id="26658" name="TextBox 45">
            <a:extLst>
              <a:ext uri="{FF2B5EF4-FFF2-40B4-BE49-F238E27FC236}">
                <a16:creationId xmlns:a16="http://schemas.microsoft.com/office/drawing/2014/main" id="{3AB9ADC8-573B-D9C6-0F45-033C7376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5818188"/>
            <a:ext cx="31591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การดูแลผู้ป่วยเป็นไปตามแนวปฏิบัติซึ่งเป็นที่ยอมรับเพียงใด  มีการปฏิบัติใดบ้างที่สุ่มเสี่ยงต่อการไม่ยอมรับของวิชาชีพ</a:t>
            </a:r>
          </a:p>
        </p:txBody>
      </p:sp>
      <p:sp>
        <p:nvSpPr>
          <p:cNvPr id="26659" name="TextBox 47">
            <a:extLst>
              <a:ext uri="{FF2B5EF4-FFF2-40B4-BE49-F238E27FC236}">
                <a16:creationId xmlns:a16="http://schemas.microsoft.com/office/drawing/2014/main" id="{1CED0C70-21CD-58F1-4E08-5BFDB9C7B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" y="2719388"/>
            <a:ext cx="22685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ผู้ป่วยได้รับการดูแลอย่างเป็นองค์รวมตามแผนการดูแลที่กำหนดไว้เพียงใด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>
            <a:extLst>
              <a:ext uri="{FF2B5EF4-FFF2-40B4-BE49-F238E27FC236}">
                <a16:creationId xmlns:a16="http://schemas.microsoft.com/office/drawing/2014/main" id="{1156170E-CACE-10F2-1511-A760A76EE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258763"/>
            <a:ext cx="8308975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III-5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การให้ข้อมูลแก่ผู้ป่วยและครอบครัว 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(Information &amp; Empowerment)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42D116-35E7-610B-74A6-D45A6BDEF9A5}"/>
              </a:ext>
            </a:extLst>
          </p:cNvPr>
          <p:cNvSpPr txBox="1"/>
          <p:nvPr/>
        </p:nvSpPr>
        <p:spPr>
          <a:xfrm>
            <a:off x="690563" y="2990850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Assess &amp; Plan Learning Activities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7652" name="TextBox 3">
            <a:extLst>
              <a:ext uri="{FF2B5EF4-FFF2-40B4-BE49-F238E27FC236}">
                <a16:creationId xmlns:a16="http://schemas.microsoft.com/office/drawing/2014/main" id="{0F629B62-8A91-9409-1EC0-2D76D260F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2227263"/>
            <a:ext cx="29035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แผนการให้ข้อมูลและสร้างการเรียนรู้มีความเหมาะสมกับปัญหาและความพร้อมของผู้ป่วยแต่ละรายเพียงใด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DF6215-18F7-928C-AF1F-185CF8C89F0A}"/>
              </a:ext>
            </a:extLst>
          </p:cNvPr>
          <p:cNvSpPr txBox="1"/>
          <p:nvPr/>
        </p:nvSpPr>
        <p:spPr>
          <a:xfrm>
            <a:off x="3981450" y="1055688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Provide Information &amp; Facilitate Learning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B13674-DE3E-1608-7529-9235FD1EA882}"/>
              </a:ext>
            </a:extLst>
          </p:cNvPr>
          <p:cNvSpPr txBox="1"/>
          <p:nvPr/>
        </p:nvSpPr>
        <p:spPr>
          <a:xfrm>
            <a:off x="3981450" y="2268538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Emotional Support &amp; Counseling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C4E1AB-A056-77AB-053C-57013D1E9CD4}"/>
              </a:ext>
            </a:extLst>
          </p:cNvPr>
          <p:cNvSpPr txBox="1"/>
          <p:nvPr/>
        </p:nvSpPr>
        <p:spPr>
          <a:xfrm>
            <a:off x="3981450" y="3540125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Planning for Self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F6A342-B879-A11E-1B8D-CC8121199C58}"/>
              </a:ext>
            </a:extLst>
          </p:cNvPr>
          <p:cNvSpPr txBox="1"/>
          <p:nvPr/>
        </p:nvSpPr>
        <p:spPr>
          <a:xfrm>
            <a:off x="6958013" y="3540125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Continuously Follow Up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33B190-522D-D4AD-B4E9-1DD298A91BF0}"/>
              </a:ext>
            </a:extLst>
          </p:cNvPr>
          <p:cNvSpPr txBox="1"/>
          <p:nvPr/>
        </p:nvSpPr>
        <p:spPr>
          <a:xfrm>
            <a:off x="3981450" y="4767263"/>
            <a:ext cx="2301875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Provide Essential Skill Training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C73C02-F749-6128-9313-880C49D176F5}"/>
              </a:ext>
            </a:extLst>
          </p:cNvPr>
          <p:cNvSpPr txBox="1"/>
          <p:nvPr/>
        </p:nvSpPr>
        <p:spPr>
          <a:xfrm>
            <a:off x="8948738" y="2420938"/>
            <a:ext cx="2303462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 Self Care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FF457C-32A7-85F9-B54C-C83BCD037ADA}"/>
              </a:ext>
            </a:extLst>
          </p:cNvPr>
          <p:cNvSpPr txBox="1"/>
          <p:nvPr/>
        </p:nvSpPr>
        <p:spPr>
          <a:xfrm>
            <a:off x="7313613" y="5816600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Evaluate &amp; Improve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2B45ED3A-F557-D568-D4A4-00E35BF153BC}"/>
              </a:ext>
            </a:extLst>
          </p:cNvPr>
          <p:cNvCxnSpPr>
            <a:stCxn id="3" idx="3"/>
            <a:endCxn id="5" idx="1"/>
          </p:cNvCxnSpPr>
          <p:nvPr/>
        </p:nvCxnSpPr>
        <p:spPr>
          <a:xfrm flipV="1">
            <a:off x="2992438" y="1409700"/>
            <a:ext cx="989012" cy="19351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C3E26854-B187-9D59-A371-B944135AB69C}"/>
              </a:ext>
            </a:extLst>
          </p:cNvPr>
          <p:cNvCxnSpPr>
            <a:stCxn id="3" idx="3"/>
            <a:endCxn id="6" idx="1"/>
          </p:cNvCxnSpPr>
          <p:nvPr/>
        </p:nvCxnSpPr>
        <p:spPr>
          <a:xfrm flipV="1">
            <a:off x="2992438" y="2622550"/>
            <a:ext cx="989012" cy="7223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3079CFDE-6C06-8760-EB24-AC810A4C42AF}"/>
              </a:ext>
            </a:extLst>
          </p:cNvPr>
          <p:cNvCxnSpPr>
            <a:stCxn id="3" idx="3"/>
            <a:endCxn id="7" idx="1"/>
          </p:cNvCxnSpPr>
          <p:nvPr/>
        </p:nvCxnSpPr>
        <p:spPr>
          <a:xfrm>
            <a:off x="2992438" y="3344863"/>
            <a:ext cx="989012" cy="5492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8BC83FB4-3DE0-AC29-B9E0-249B0F10C60D}"/>
              </a:ext>
            </a:extLst>
          </p:cNvPr>
          <p:cNvCxnSpPr>
            <a:stCxn id="3" idx="3"/>
            <a:endCxn id="9" idx="1"/>
          </p:cNvCxnSpPr>
          <p:nvPr/>
        </p:nvCxnSpPr>
        <p:spPr>
          <a:xfrm>
            <a:off x="2992438" y="3344863"/>
            <a:ext cx="989012" cy="17764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40E57B3-DBF1-DACC-BF1D-9353EC2C714B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6283325" y="3894138"/>
            <a:ext cx="6746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98DA00EF-B0A9-77DB-C730-BFCBE545909A}"/>
              </a:ext>
            </a:extLst>
          </p:cNvPr>
          <p:cNvCxnSpPr>
            <a:stCxn id="8" idx="3"/>
            <a:endCxn id="10" idx="2"/>
          </p:cNvCxnSpPr>
          <p:nvPr/>
        </p:nvCxnSpPr>
        <p:spPr>
          <a:xfrm flipV="1">
            <a:off x="9259888" y="2820988"/>
            <a:ext cx="841375" cy="10731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17D6B860-2328-A302-D780-D306541AE2F8}"/>
              </a:ext>
            </a:extLst>
          </p:cNvPr>
          <p:cNvCxnSpPr>
            <a:stCxn id="5" idx="3"/>
            <a:endCxn id="10" idx="0"/>
          </p:cNvCxnSpPr>
          <p:nvPr/>
        </p:nvCxnSpPr>
        <p:spPr>
          <a:xfrm>
            <a:off x="6283325" y="1409700"/>
            <a:ext cx="3817938" cy="10112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1ECA5DD3-959E-15D4-6362-A17D1159219E}"/>
              </a:ext>
            </a:extLst>
          </p:cNvPr>
          <p:cNvCxnSpPr>
            <a:stCxn id="6" idx="3"/>
            <a:endCxn id="10" idx="1"/>
          </p:cNvCxnSpPr>
          <p:nvPr/>
        </p:nvCxnSpPr>
        <p:spPr>
          <a:xfrm flipV="1">
            <a:off x="6283325" y="2620963"/>
            <a:ext cx="2665413" cy="1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C6DEEA96-0916-2453-F5FD-F730D4AC190E}"/>
              </a:ext>
            </a:extLst>
          </p:cNvPr>
          <p:cNvCxnSpPr>
            <a:stCxn id="9" idx="3"/>
            <a:endCxn id="10" idx="2"/>
          </p:cNvCxnSpPr>
          <p:nvPr/>
        </p:nvCxnSpPr>
        <p:spPr>
          <a:xfrm flipV="1">
            <a:off x="6283325" y="2820988"/>
            <a:ext cx="3817938" cy="23002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4FEF513E-9426-869C-2FD4-040989168A94}"/>
              </a:ext>
            </a:extLst>
          </p:cNvPr>
          <p:cNvCxnSpPr>
            <a:stCxn id="10" idx="3"/>
            <a:endCxn id="11" idx="3"/>
          </p:cNvCxnSpPr>
          <p:nvPr/>
        </p:nvCxnSpPr>
        <p:spPr>
          <a:xfrm flipH="1">
            <a:off x="9615488" y="2620963"/>
            <a:ext cx="1636712" cy="3395662"/>
          </a:xfrm>
          <a:prstGeom prst="bentConnector3">
            <a:avLst>
              <a:gd name="adj1" fmla="val -139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7490A92C-8E2A-6273-13E0-A9A792546412}"/>
              </a:ext>
            </a:extLst>
          </p:cNvPr>
          <p:cNvCxnSpPr>
            <a:stCxn id="11" idx="1"/>
            <a:endCxn id="3" idx="2"/>
          </p:cNvCxnSpPr>
          <p:nvPr/>
        </p:nvCxnSpPr>
        <p:spPr>
          <a:xfrm rot="10800000">
            <a:off x="1841500" y="3698875"/>
            <a:ext cx="5472113" cy="23177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1" name="TextBox 33">
            <a:extLst>
              <a:ext uri="{FF2B5EF4-FFF2-40B4-BE49-F238E27FC236}">
                <a16:creationId xmlns:a16="http://schemas.microsoft.com/office/drawing/2014/main" id="{983BD410-CE4E-11A5-932B-B05C4D14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975" y="6227763"/>
            <a:ext cx="2417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ผลการประเมินเป็นอย่างไร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มีการนำมาใช้ปรับปรุงอย่างไร</a:t>
            </a:r>
          </a:p>
        </p:txBody>
      </p:sp>
      <p:sp>
        <p:nvSpPr>
          <p:cNvPr id="27672" name="TextBox 34">
            <a:extLst>
              <a:ext uri="{FF2B5EF4-FFF2-40B4-BE49-F238E27FC236}">
                <a16:creationId xmlns:a16="http://schemas.microsoft.com/office/drawing/2014/main" id="{ACC26057-2B3B-9CBF-7607-32B8FBA0C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3950" y="5465763"/>
            <a:ext cx="2982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ประสิทธิผลในการสอนทักษะที่จำเป็นแก่ผู้ป่วย/ครอบครัว เป็นอย่างไร</a:t>
            </a:r>
          </a:p>
        </p:txBody>
      </p:sp>
      <p:sp>
        <p:nvSpPr>
          <p:cNvPr id="27673" name="TextBox 35">
            <a:extLst>
              <a:ext uri="{FF2B5EF4-FFF2-40B4-BE49-F238E27FC236}">
                <a16:creationId xmlns:a16="http://schemas.microsoft.com/office/drawing/2014/main" id="{FA539DB1-2BD9-3B15-E9FE-50B187A6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838" y="1716088"/>
            <a:ext cx="29829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ประสิทธิผลในการสอนทักษะที่จำเป็นแก่ผู้ป่วย/ครอบครัว เป็นอย่างไร</a:t>
            </a:r>
          </a:p>
        </p:txBody>
      </p:sp>
      <p:sp>
        <p:nvSpPr>
          <p:cNvPr id="27674" name="TextBox 36">
            <a:extLst>
              <a:ext uri="{FF2B5EF4-FFF2-40B4-BE49-F238E27FC236}">
                <a16:creationId xmlns:a16="http://schemas.microsoft.com/office/drawing/2014/main" id="{3FD17110-A9D9-4FA8-DD0D-5A59BFB04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3950" y="2971800"/>
            <a:ext cx="2982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ผู้ป่วยได้รับความช่วยเหลือด้านอารมณ์จิตใจและการให้คำปรึกษาดีเพียงใด</a:t>
            </a:r>
          </a:p>
        </p:txBody>
      </p:sp>
      <p:sp>
        <p:nvSpPr>
          <p:cNvPr id="27675" name="TextBox 37">
            <a:extLst>
              <a:ext uri="{FF2B5EF4-FFF2-40B4-BE49-F238E27FC236}">
                <a16:creationId xmlns:a16="http://schemas.microsoft.com/office/drawing/2014/main" id="{A470C4C6-79FE-B1DC-EE04-2372412D5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550" y="4225925"/>
            <a:ext cx="2982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มีการวางแผนการดูแลร่วมกันดีเพียงใด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แผนมีความเหมาะสมเพียงใด</a:t>
            </a:r>
          </a:p>
        </p:txBody>
      </p:sp>
      <p:sp>
        <p:nvSpPr>
          <p:cNvPr id="27676" name="TextBox 38">
            <a:extLst>
              <a:ext uri="{FF2B5EF4-FFF2-40B4-BE49-F238E27FC236}">
                <a16:creationId xmlns:a16="http://schemas.microsoft.com/office/drawing/2014/main" id="{525A5FD4-9094-84F0-DA26-208D0887E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4235450"/>
            <a:ext cx="2249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มีการติดตามและช่วยแก้ปัญหาอุปสรรคดีเพียงใด</a:t>
            </a:r>
          </a:p>
        </p:txBody>
      </p:sp>
      <p:sp>
        <p:nvSpPr>
          <p:cNvPr id="27677" name="TextBox 39">
            <a:extLst>
              <a:ext uri="{FF2B5EF4-FFF2-40B4-BE49-F238E27FC236}">
                <a16:creationId xmlns:a16="http://schemas.microsoft.com/office/drawing/2014/main" id="{21C1AE47-CCC2-9A6D-C967-A2794FDD5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9013" y="1825625"/>
            <a:ext cx="2982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ผู้ป่วยมีความมั่นใจและมีความสามารถในการดูแลตนเองได้ดีเพียงใด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>
            <a:extLst>
              <a:ext uri="{FF2B5EF4-FFF2-40B4-BE49-F238E27FC236}">
                <a16:creationId xmlns:a16="http://schemas.microsoft.com/office/drawing/2014/main" id="{0F236CA1-8037-31BE-635C-DAB89EB7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138" y="258763"/>
            <a:ext cx="4883150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III-6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การดูแลต่อเนื่อง </a:t>
            </a: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(Continuity of Care)</a:t>
            </a:r>
            <a:endParaRPr lang="th-TH" altLang="en-US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9B15D2-85BD-FEF9-6FA1-450E17D2F9ED}"/>
              </a:ext>
            </a:extLst>
          </p:cNvPr>
          <p:cNvSpPr txBox="1"/>
          <p:nvPr/>
        </p:nvSpPr>
        <p:spPr>
          <a:xfrm>
            <a:off x="3435350" y="768350"/>
            <a:ext cx="2303463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Appointment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8676" name="TextBox 3">
            <a:extLst>
              <a:ext uri="{FF2B5EF4-FFF2-40B4-BE49-F238E27FC236}">
                <a16:creationId xmlns:a16="http://schemas.microsoft.com/office/drawing/2014/main" id="{5246C55A-48BB-C89F-77AA-DAC566A85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239713"/>
            <a:ext cx="2982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ระบบการนัดหมายและติดตามมีประสิทธิภาพเพียงใด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15A57C-A502-E423-3321-A6840E0CA526}"/>
              </a:ext>
            </a:extLst>
          </p:cNvPr>
          <p:cNvSpPr txBox="1"/>
          <p:nvPr/>
        </p:nvSpPr>
        <p:spPr>
          <a:xfrm>
            <a:off x="9315450" y="2573338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Follow Up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DD19F8-7E08-A078-0F26-4467DEE6C560}"/>
              </a:ext>
            </a:extLst>
          </p:cNvPr>
          <p:cNvSpPr txBox="1"/>
          <p:nvPr/>
        </p:nvSpPr>
        <p:spPr>
          <a:xfrm>
            <a:off x="3446463" y="1855788"/>
            <a:ext cx="2303462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Assistant &amp; Consultation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DC578B-9474-67E4-0F1E-41B2A16E2A5B}"/>
              </a:ext>
            </a:extLst>
          </p:cNvPr>
          <p:cNvSpPr txBox="1"/>
          <p:nvPr/>
        </p:nvSpPr>
        <p:spPr>
          <a:xfrm>
            <a:off x="3435350" y="3419475"/>
            <a:ext cx="2303463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Communicate Patient Information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05609-EDA1-7DD9-AC8C-3281B3BF6E24}"/>
              </a:ext>
            </a:extLst>
          </p:cNvPr>
          <p:cNvSpPr txBox="1"/>
          <p:nvPr/>
        </p:nvSpPr>
        <p:spPr>
          <a:xfrm>
            <a:off x="6477000" y="2576513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Continuity of Care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346DA3-2079-FF33-1EDC-8F3917DD6D51}"/>
              </a:ext>
            </a:extLst>
          </p:cNvPr>
          <p:cNvSpPr txBox="1"/>
          <p:nvPr/>
        </p:nvSpPr>
        <p:spPr>
          <a:xfrm>
            <a:off x="3446463" y="4513263"/>
            <a:ext cx="2303462" cy="70802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Collaborate &amp; Coordinate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0D86EB-766D-E962-3179-E172AD091EA8}"/>
              </a:ext>
            </a:extLst>
          </p:cNvPr>
          <p:cNvSpPr txBox="1"/>
          <p:nvPr/>
        </p:nvSpPr>
        <p:spPr>
          <a:xfrm>
            <a:off x="7148513" y="5772150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Review &amp; Monitor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D314E8-873E-27DA-0367-BC4A3CC63E4B}"/>
              </a:ext>
            </a:extLst>
          </p:cNvPr>
          <p:cNvSpPr txBox="1"/>
          <p:nvPr/>
        </p:nvSpPr>
        <p:spPr>
          <a:xfrm>
            <a:off x="555625" y="2024063"/>
            <a:ext cx="2303463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Discharge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7B7A82FD-9685-F6EE-9180-9E001004A2B1}"/>
              </a:ext>
            </a:extLst>
          </p:cNvPr>
          <p:cNvCxnSpPr>
            <a:stCxn id="11" idx="3"/>
            <a:endCxn id="3" idx="1"/>
          </p:cNvCxnSpPr>
          <p:nvPr/>
        </p:nvCxnSpPr>
        <p:spPr>
          <a:xfrm flipV="1">
            <a:off x="2859088" y="968375"/>
            <a:ext cx="576262" cy="12557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6DEB7D52-8930-01E6-24D3-9F82353355E9}"/>
              </a:ext>
            </a:extLst>
          </p:cNvPr>
          <p:cNvCxnSpPr>
            <a:stCxn id="11" idx="3"/>
            <a:endCxn id="7" idx="1"/>
          </p:cNvCxnSpPr>
          <p:nvPr/>
        </p:nvCxnSpPr>
        <p:spPr>
          <a:xfrm>
            <a:off x="2859088" y="2224088"/>
            <a:ext cx="576262" cy="1549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FA1048-36B8-1926-4EFB-191FA5946DAF}"/>
              </a:ext>
            </a:extLst>
          </p:cNvPr>
          <p:cNvCxnSpPr>
            <a:stCxn id="11" idx="3"/>
            <a:endCxn id="6" idx="1"/>
          </p:cNvCxnSpPr>
          <p:nvPr/>
        </p:nvCxnSpPr>
        <p:spPr>
          <a:xfrm flipV="1">
            <a:off x="2859088" y="2209800"/>
            <a:ext cx="587375" cy="1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CAC726C9-88BA-54F8-54B5-F69895090D7F}"/>
              </a:ext>
            </a:extLst>
          </p:cNvPr>
          <p:cNvCxnSpPr>
            <a:stCxn id="8" idx="3"/>
            <a:endCxn id="5" idx="1"/>
          </p:cNvCxnSpPr>
          <p:nvPr/>
        </p:nvCxnSpPr>
        <p:spPr>
          <a:xfrm flipV="1">
            <a:off x="8778875" y="2773363"/>
            <a:ext cx="536575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1BCD2D48-2646-5E99-EBBE-C551F5F58BA6}"/>
              </a:ext>
            </a:extLst>
          </p:cNvPr>
          <p:cNvCxnSpPr>
            <a:stCxn id="3" idx="3"/>
            <a:endCxn id="5" idx="0"/>
          </p:cNvCxnSpPr>
          <p:nvPr/>
        </p:nvCxnSpPr>
        <p:spPr>
          <a:xfrm>
            <a:off x="5738813" y="968375"/>
            <a:ext cx="4727575" cy="16049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5D932480-FB04-5B5A-CF54-D20F9B0121CA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5749925" y="2209800"/>
            <a:ext cx="727075" cy="5667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7B44B923-FA7A-ADDE-05C8-F999E7B45FB8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5738813" y="2776538"/>
            <a:ext cx="738187" cy="9969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CC5400F9-D2DE-467C-A51F-9E2D5B74462A}"/>
              </a:ext>
            </a:extLst>
          </p:cNvPr>
          <p:cNvCxnSpPr>
            <a:stCxn id="5" idx="2"/>
            <a:endCxn id="10" idx="3"/>
          </p:cNvCxnSpPr>
          <p:nvPr/>
        </p:nvCxnSpPr>
        <p:spPr>
          <a:xfrm rot="5400000">
            <a:off x="8458994" y="3964782"/>
            <a:ext cx="2998787" cy="1016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562EE9E-3AEF-A6ED-2AE5-2B5FB7A16177}"/>
              </a:ext>
            </a:extLst>
          </p:cNvPr>
          <p:cNvCxnSpPr>
            <a:stCxn id="9" idx="0"/>
            <a:endCxn id="7" idx="2"/>
          </p:cNvCxnSpPr>
          <p:nvPr/>
        </p:nvCxnSpPr>
        <p:spPr>
          <a:xfrm flipH="1" flipV="1">
            <a:off x="4586288" y="4127500"/>
            <a:ext cx="12700" cy="385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C6F4415-5D7F-03DB-4AEC-FFB593FECB7F}"/>
              </a:ext>
            </a:extLst>
          </p:cNvPr>
          <p:cNvSpPr txBox="1"/>
          <p:nvPr/>
        </p:nvSpPr>
        <p:spPr>
          <a:xfrm>
            <a:off x="558800" y="5765800"/>
            <a:ext cx="2301875" cy="400050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Process Design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E4ED786-6B48-3763-CEFA-E31EAF219A14}"/>
              </a:ext>
            </a:extLst>
          </p:cNvPr>
          <p:cNvCxnSpPr>
            <a:stCxn id="10" idx="1"/>
            <a:endCxn id="40" idx="3"/>
          </p:cNvCxnSpPr>
          <p:nvPr/>
        </p:nvCxnSpPr>
        <p:spPr>
          <a:xfrm flipH="1" flipV="1">
            <a:off x="2860675" y="5965825"/>
            <a:ext cx="4287838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D6F9D49-83A8-5AD7-744A-4F2ECD0B42CC}"/>
              </a:ext>
            </a:extLst>
          </p:cNvPr>
          <p:cNvCxnSpPr>
            <a:stCxn id="40" idx="0"/>
            <a:endCxn id="11" idx="2"/>
          </p:cNvCxnSpPr>
          <p:nvPr/>
        </p:nvCxnSpPr>
        <p:spPr>
          <a:xfrm flipH="1" flipV="1">
            <a:off x="1706563" y="2424113"/>
            <a:ext cx="3175" cy="3341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6" name="TextBox 44">
            <a:extLst>
              <a:ext uri="{FF2B5EF4-FFF2-40B4-BE49-F238E27FC236}">
                <a16:creationId xmlns:a16="http://schemas.microsoft.com/office/drawing/2014/main" id="{573BF56F-D154-7AF2-FF63-18F70FC8A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4513263"/>
            <a:ext cx="3619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การประสานความร่วมมือกับหน่วยงานที่เกี่ยวข้องมีความครอบคลุมและได้ผลเพียงใด หน่วยงานที่รับดูแลต่อเนื่องมีความพร้อมเพียงใด</a:t>
            </a:r>
          </a:p>
        </p:txBody>
      </p:sp>
      <p:sp>
        <p:nvSpPr>
          <p:cNvPr id="28697" name="TextBox 45">
            <a:extLst>
              <a:ext uri="{FF2B5EF4-FFF2-40B4-BE49-F238E27FC236}">
                <a16:creationId xmlns:a16="http://schemas.microsoft.com/office/drawing/2014/main" id="{F22D363B-0C3B-90BA-7719-0E3171746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4900" y="2984500"/>
            <a:ext cx="2981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ผู้ป่วยได้รับการติดตามดูแลโดยทีมเยี่ยมบ้านหรือสถานพยาบาลใกล้บ้านอย่างเพียงพอและเหมาะสมเพียงใด</a:t>
            </a:r>
          </a:p>
        </p:txBody>
      </p:sp>
      <p:sp>
        <p:nvSpPr>
          <p:cNvPr id="28698" name="TextBox 46">
            <a:extLst>
              <a:ext uri="{FF2B5EF4-FFF2-40B4-BE49-F238E27FC236}">
                <a16:creationId xmlns:a16="http://schemas.microsoft.com/office/drawing/2014/main" id="{2019DDCD-CF90-ECD2-5BFB-5CC9A24FC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0" y="5967413"/>
            <a:ext cx="29813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มีการนำผลการทบทวนและติดตามมาใช้ในการปรับปรุงระบบงานและการบันทึกข้อมูลอย่างไรบ้าง</a:t>
            </a:r>
          </a:p>
        </p:txBody>
      </p:sp>
      <p:sp>
        <p:nvSpPr>
          <p:cNvPr id="28699" name="TextBox 47">
            <a:extLst>
              <a:ext uri="{FF2B5EF4-FFF2-40B4-BE49-F238E27FC236}">
                <a16:creationId xmlns:a16="http://schemas.microsoft.com/office/drawing/2014/main" id="{19F652CD-A0F0-4ABD-736A-075B1053A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5" y="2738438"/>
            <a:ext cx="26400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การสือสารข้อมูลผู้ป่วยไปยังสถานพยาบาลและทีมงานที่เกี่ยวข้องมีประสิทธิภาพเพียงใด</a:t>
            </a:r>
          </a:p>
        </p:txBody>
      </p:sp>
      <p:sp>
        <p:nvSpPr>
          <p:cNvPr id="28700" name="TextBox 48">
            <a:extLst>
              <a:ext uri="{FF2B5EF4-FFF2-40B4-BE49-F238E27FC236}">
                <a16:creationId xmlns:a16="http://schemas.microsoft.com/office/drawing/2014/main" id="{8C1CB77D-E682-3066-FA71-B06205AEA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1362075"/>
            <a:ext cx="2981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ระบบการให้ความช่วยเหลือและคำปรึกษามีประสิทธิภาพเพียงใด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921B40-B178-6663-62D8-3BCBD9CED56B}"/>
              </a:ext>
            </a:extLst>
          </p:cNvPr>
          <p:cNvSpPr txBox="1"/>
          <p:nvPr/>
        </p:nvSpPr>
        <p:spPr>
          <a:xfrm>
            <a:off x="698500" y="2476500"/>
            <a:ext cx="192722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Data Analysis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6D25B298-8F12-DCC0-9244-90D3821CD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4240213"/>
            <a:ext cx="22463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วัตถุประสงค์สอดคล้องกับความท้าทายเชิงกลยุทธ์ขององค์กรเพียงใด</a:t>
            </a:r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1B9307A3-25FC-FB2B-520C-F764ADDF5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" y="371475"/>
            <a:ext cx="2878138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I-2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การบริหารเชิงกลยุทธ์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E06894-8FC0-A8AD-F606-B3912A21237F}"/>
              </a:ext>
            </a:extLst>
          </p:cNvPr>
          <p:cNvSpPr txBox="1"/>
          <p:nvPr/>
        </p:nvSpPr>
        <p:spPr>
          <a:xfrm>
            <a:off x="695325" y="3492500"/>
            <a:ext cx="19288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Strategic Planning Process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E24060-66D3-067E-4710-2FAFA20A96B8}"/>
              </a:ext>
            </a:extLst>
          </p:cNvPr>
          <p:cNvSpPr txBox="1"/>
          <p:nvPr/>
        </p:nvSpPr>
        <p:spPr>
          <a:xfrm>
            <a:off x="3130550" y="3492500"/>
            <a:ext cx="1544638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Strategic Objectives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7AD5F3-7E3D-A32D-29DD-E33E2832505B}"/>
              </a:ext>
            </a:extLst>
          </p:cNvPr>
          <p:cNvSpPr txBox="1"/>
          <p:nvPr/>
        </p:nvSpPr>
        <p:spPr>
          <a:xfrm>
            <a:off x="8358188" y="4741863"/>
            <a:ext cx="2011362" cy="7064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Plan Implementation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A92C5D-72F8-3FA5-93C3-14EF01018FBE}"/>
              </a:ext>
            </a:extLst>
          </p:cNvPr>
          <p:cNvSpPr txBox="1"/>
          <p:nvPr/>
        </p:nvSpPr>
        <p:spPr>
          <a:xfrm>
            <a:off x="8358188" y="331788"/>
            <a:ext cx="2024062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Strong &amp; Sustainable Organization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40C53F-8385-1283-C664-E90B2A8F5496}"/>
              </a:ext>
            </a:extLst>
          </p:cNvPr>
          <p:cNvSpPr txBox="1"/>
          <p:nvPr/>
        </p:nvSpPr>
        <p:spPr>
          <a:xfrm>
            <a:off x="5448300" y="4110038"/>
            <a:ext cx="16748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Action Plan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EE5465-7472-7CDD-D9A9-ACD8ABDAFC95}"/>
              </a:ext>
            </a:extLst>
          </p:cNvPr>
          <p:cNvSpPr txBox="1"/>
          <p:nvPr/>
        </p:nvSpPr>
        <p:spPr>
          <a:xfrm>
            <a:off x="5448300" y="4910138"/>
            <a:ext cx="16748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Resources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087303-C0F6-3316-C7E4-870BDDD0E544}"/>
              </a:ext>
            </a:extLst>
          </p:cNvPr>
          <p:cNvSpPr txBox="1"/>
          <p:nvPr/>
        </p:nvSpPr>
        <p:spPr>
          <a:xfrm>
            <a:off x="5448300" y="5838825"/>
            <a:ext cx="16748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HR Plan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AE9EA2-0C2D-2115-E8A2-0AF72E8CEB79}"/>
              </a:ext>
            </a:extLst>
          </p:cNvPr>
          <p:cNvSpPr txBox="1"/>
          <p:nvPr/>
        </p:nvSpPr>
        <p:spPr>
          <a:xfrm>
            <a:off x="5448300" y="3225800"/>
            <a:ext cx="16748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KPI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06DB13-6434-F761-D06E-9D6BAACA5640}"/>
              </a:ext>
            </a:extLst>
          </p:cNvPr>
          <p:cNvSpPr txBox="1"/>
          <p:nvPr/>
        </p:nvSpPr>
        <p:spPr>
          <a:xfrm>
            <a:off x="5448300" y="2179638"/>
            <a:ext cx="167481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Projection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1DF211A7-D60E-140C-4D94-F81ADAB5FEE1}"/>
              </a:ext>
            </a:extLst>
          </p:cNvPr>
          <p:cNvCxnSpPr>
            <a:stCxn id="2" idx="2"/>
            <a:endCxn id="8" idx="0"/>
          </p:cNvCxnSpPr>
          <p:nvPr/>
        </p:nvCxnSpPr>
        <p:spPr>
          <a:xfrm rot="5400000">
            <a:off x="1353344" y="3183731"/>
            <a:ext cx="615950" cy="15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316E4303-C688-1AB5-A9A5-FAAB76227B7F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624138" y="3846513"/>
            <a:ext cx="506412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70C0E149-7826-26A9-20E6-0D099CE007A8}"/>
              </a:ext>
            </a:extLst>
          </p:cNvPr>
          <p:cNvCxnSpPr>
            <a:stCxn id="2" idx="3"/>
            <a:endCxn id="9" idx="0"/>
          </p:cNvCxnSpPr>
          <p:nvPr/>
        </p:nvCxnSpPr>
        <p:spPr>
          <a:xfrm>
            <a:off x="2625725" y="2676525"/>
            <a:ext cx="1276350" cy="8159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63054FC3-D938-C61D-F54C-8A9E9B08AEB9}"/>
              </a:ext>
            </a:extLst>
          </p:cNvPr>
          <p:cNvCxnSpPr>
            <a:stCxn id="9" idx="3"/>
            <a:endCxn id="12" idx="1"/>
          </p:cNvCxnSpPr>
          <p:nvPr/>
        </p:nvCxnSpPr>
        <p:spPr>
          <a:xfrm>
            <a:off x="4675188" y="3846513"/>
            <a:ext cx="773112" cy="4635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4B3C3894-8D9F-FA03-84CC-0B609E8E1683}"/>
              </a:ext>
            </a:extLst>
          </p:cNvPr>
          <p:cNvCxnSpPr>
            <a:stCxn id="9" idx="3"/>
            <a:endCxn id="13" idx="1"/>
          </p:cNvCxnSpPr>
          <p:nvPr/>
        </p:nvCxnSpPr>
        <p:spPr>
          <a:xfrm>
            <a:off x="4675188" y="3846513"/>
            <a:ext cx="773112" cy="12636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4AE553ED-B0BD-DD84-DE6B-0D35C755A0DF}"/>
              </a:ext>
            </a:extLst>
          </p:cNvPr>
          <p:cNvCxnSpPr>
            <a:stCxn id="9" idx="3"/>
            <a:endCxn id="14" idx="1"/>
          </p:cNvCxnSpPr>
          <p:nvPr/>
        </p:nvCxnSpPr>
        <p:spPr>
          <a:xfrm>
            <a:off x="4675188" y="3846513"/>
            <a:ext cx="773112" cy="21923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B789E049-8694-A975-D9BB-EFD05B25CD27}"/>
              </a:ext>
            </a:extLst>
          </p:cNvPr>
          <p:cNvCxnSpPr>
            <a:stCxn id="9" idx="3"/>
            <a:endCxn id="15" idx="1"/>
          </p:cNvCxnSpPr>
          <p:nvPr/>
        </p:nvCxnSpPr>
        <p:spPr>
          <a:xfrm flipV="1">
            <a:off x="4675188" y="3425825"/>
            <a:ext cx="773112" cy="4206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CB2A38E6-203E-389E-4DE0-BFBAFE9B36C3}"/>
              </a:ext>
            </a:extLst>
          </p:cNvPr>
          <p:cNvCxnSpPr>
            <a:stCxn id="15" idx="0"/>
            <a:endCxn id="16" idx="2"/>
          </p:cNvCxnSpPr>
          <p:nvPr/>
        </p:nvCxnSpPr>
        <p:spPr>
          <a:xfrm rot="5400000" flipH="1" flipV="1">
            <a:off x="5961857" y="2902744"/>
            <a:ext cx="646112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C8B47DAD-8E3F-D52E-7DA4-239B94CF45EE}"/>
              </a:ext>
            </a:extLst>
          </p:cNvPr>
          <p:cNvCxnSpPr>
            <a:stCxn id="16" idx="3"/>
            <a:endCxn id="58" idx="1"/>
          </p:cNvCxnSpPr>
          <p:nvPr/>
        </p:nvCxnSpPr>
        <p:spPr>
          <a:xfrm>
            <a:off x="7123113" y="2379663"/>
            <a:ext cx="1235075" cy="7064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18FC30A3-9A0B-F01C-4F56-A74E25D7EEED}"/>
              </a:ext>
            </a:extLst>
          </p:cNvPr>
          <p:cNvCxnSpPr>
            <a:stCxn id="12" idx="3"/>
            <a:endCxn id="10" idx="1"/>
          </p:cNvCxnSpPr>
          <p:nvPr/>
        </p:nvCxnSpPr>
        <p:spPr>
          <a:xfrm>
            <a:off x="7123113" y="4310063"/>
            <a:ext cx="1235075" cy="7858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F5C95B17-F2BD-E60F-D91C-0BEBC2635FEA}"/>
              </a:ext>
            </a:extLst>
          </p:cNvPr>
          <p:cNvCxnSpPr>
            <a:stCxn id="13" idx="3"/>
            <a:endCxn id="10" idx="1"/>
          </p:cNvCxnSpPr>
          <p:nvPr/>
        </p:nvCxnSpPr>
        <p:spPr>
          <a:xfrm flipV="1">
            <a:off x="7123113" y="5095875"/>
            <a:ext cx="1235075" cy="142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721AD1E9-6830-3AEF-8FA6-0C9E3953C928}"/>
              </a:ext>
            </a:extLst>
          </p:cNvPr>
          <p:cNvCxnSpPr>
            <a:stCxn id="14" idx="3"/>
            <a:endCxn id="10" idx="1"/>
          </p:cNvCxnSpPr>
          <p:nvPr/>
        </p:nvCxnSpPr>
        <p:spPr>
          <a:xfrm flipV="1">
            <a:off x="7123113" y="5095875"/>
            <a:ext cx="1235075" cy="9429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43A6BE82-0F96-9238-77E1-ECF6D43784C9}"/>
              </a:ext>
            </a:extLst>
          </p:cNvPr>
          <p:cNvCxnSpPr>
            <a:stCxn id="15" idx="3"/>
            <a:endCxn id="58" idx="1"/>
          </p:cNvCxnSpPr>
          <p:nvPr/>
        </p:nvCxnSpPr>
        <p:spPr>
          <a:xfrm flipV="1">
            <a:off x="7123113" y="3086100"/>
            <a:ext cx="1235075" cy="339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02AC899-2E60-021B-C058-69C090E7695F}"/>
              </a:ext>
            </a:extLst>
          </p:cNvPr>
          <p:cNvSpPr txBox="1"/>
          <p:nvPr/>
        </p:nvSpPr>
        <p:spPr>
          <a:xfrm>
            <a:off x="8358188" y="1687513"/>
            <a:ext cx="2024062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Goal Achievement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9E0034B-E10E-A4CC-4D3F-DDA2866D57DB}"/>
              </a:ext>
            </a:extLst>
          </p:cNvPr>
          <p:cNvSpPr txBox="1"/>
          <p:nvPr/>
        </p:nvSpPr>
        <p:spPr>
          <a:xfrm>
            <a:off x="8358188" y="2732088"/>
            <a:ext cx="200977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KPI Monitoring &amp; Comparison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5FC066A-C936-5762-9269-F6A118015D49}"/>
              </a:ext>
            </a:extLst>
          </p:cNvPr>
          <p:cNvSpPr txBox="1"/>
          <p:nvPr/>
        </p:nvSpPr>
        <p:spPr>
          <a:xfrm>
            <a:off x="10753725" y="3636963"/>
            <a:ext cx="1265238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Modify Plan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1A4715E2-DA37-5B9D-4CF1-F78C48C4DBC9}"/>
              </a:ext>
            </a:extLst>
          </p:cNvPr>
          <p:cNvCxnSpPr>
            <a:stCxn id="10" idx="0"/>
            <a:endCxn id="58" idx="2"/>
          </p:cNvCxnSpPr>
          <p:nvPr/>
        </p:nvCxnSpPr>
        <p:spPr>
          <a:xfrm rot="16200000" flipV="1">
            <a:off x="8712994" y="4090194"/>
            <a:ext cx="1301750" cy="15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3A59C536-6095-FB20-162D-801C084EC42D}"/>
              </a:ext>
            </a:extLst>
          </p:cNvPr>
          <p:cNvCxnSpPr>
            <a:stCxn id="58" idx="0"/>
            <a:endCxn id="47" idx="2"/>
          </p:cNvCxnSpPr>
          <p:nvPr/>
        </p:nvCxnSpPr>
        <p:spPr>
          <a:xfrm flipV="1">
            <a:off x="9363075" y="2395538"/>
            <a:ext cx="7938" cy="336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59C47CC6-D99D-9685-4542-6983A80D1CEC}"/>
              </a:ext>
            </a:extLst>
          </p:cNvPr>
          <p:cNvCxnSpPr>
            <a:stCxn id="47" idx="0"/>
            <a:endCxn id="11" idx="2"/>
          </p:cNvCxnSpPr>
          <p:nvPr/>
        </p:nvCxnSpPr>
        <p:spPr>
          <a:xfrm flipV="1">
            <a:off x="9371013" y="1347788"/>
            <a:ext cx="0" cy="339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>
            <a:extLst>
              <a:ext uri="{FF2B5EF4-FFF2-40B4-BE49-F238E27FC236}">
                <a16:creationId xmlns:a16="http://schemas.microsoft.com/office/drawing/2014/main" id="{63D42B11-D048-0B4A-8CA0-C453BC0496AA}"/>
              </a:ext>
            </a:extLst>
          </p:cNvPr>
          <p:cNvCxnSpPr>
            <a:stCxn id="58" idx="3"/>
            <a:endCxn id="61" idx="0"/>
          </p:cNvCxnSpPr>
          <p:nvPr/>
        </p:nvCxnSpPr>
        <p:spPr>
          <a:xfrm>
            <a:off x="10367963" y="3086100"/>
            <a:ext cx="1017587" cy="5508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>
            <a:extLst>
              <a:ext uri="{FF2B5EF4-FFF2-40B4-BE49-F238E27FC236}">
                <a16:creationId xmlns:a16="http://schemas.microsoft.com/office/drawing/2014/main" id="{D96A0568-6E5B-0027-04AF-2DF5A9853840}"/>
              </a:ext>
            </a:extLst>
          </p:cNvPr>
          <p:cNvCxnSpPr>
            <a:stCxn id="61" idx="2"/>
            <a:endCxn id="10" idx="3"/>
          </p:cNvCxnSpPr>
          <p:nvPr/>
        </p:nvCxnSpPr>
        <p:spPr>
          <a:xfrm rot="5400000">
            <a:off x="10502106" y="4212432"/>
            <a:ext cx="750887" cy="1016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1" name="TextBox 145">
            <a:extLst>
              <a:ext uri="{FF2B5EF4-FFF2-40B4-BE49-F238E27FC236}">
                <a16:creationId xmlns:a16="http://schemas.microsoft.com/office/drawing/2014/main" id="{567E9223-A397-C39C-5E3C-5A5A887B2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074863"/>
            <a:ext cx="2878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มีการวิเคราะห์ข้อมูลรอบด้านเพียงใด</a:t>
            </a:r>
          </a:p>
        </p:txBody>
      </p:sp>
      <p:sp>
        <p:nvSpPr>
          <p:cNvPr id="4132" name="TextBox 146">
            <a:extLst>
              <a:ext uri="{FF2B5EF4-FFF2-40B4-BE49-F238E27FC236}">
                <a16:creationId xmlns:a16="http://schemas.microsoft.com/office/drawing/2014/main" id="{BC509E74-1C16-C50C-6950-25E1B9E33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4251325"/>
            <a:ext cx="17383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มีกระบวนการวางแผนที่ดีเพียงใด</a:t>
            </a:r>
          </a:p>
        </p:txBody>
      </p:sp>
      <p:sp>
        <p:nvSpPr>
          <p:cNvPr id="4133" name="TextBox 147">
            <a:extLst>
              <a:ext uri="{FF2B5EF4-FFF2-40B4-BE49-F238E27FC236}">
                <a16:creationId xmlns:a16="http://schemas.microsoft.com/office/drawing/2014/main" id="{66D1E773-9208-C243-667D-221F69683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5268913"/>
            <a:ext cx="19065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มีการจัดสรรทรัพยากรเพียงพอหรือไม่</a:t>
            </a:r>
          </a:p>
        </p:txBody>
      </p:sp>
      <p:sp>
        <p:nvSpPr>
          <p:cNvPr id="4134" name="TextBox 148">
            <a:extLst>
              <a:ext uri="{FF2B5EF4-FFF2-40B4-BE49-F238E27FC236}">
                <a16:creationId xmlns:a16="http://schemas.microsoft.com/office/drawing/2014/main" id="{6E382CE9-D7F4-14DB-2818-FEC642A65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6205538"/>
            <a:ext cx="2205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มีแผนและกำลังคนเพื่อปฏิบัติตามกลยุทธ์หรือไม่</a:t>
            </a:r>
          </a:p>
        </p:txBody>
      </p:sp>
      <p:sp>
        <p:nvSpPr>
          <p:cNvPr id="4135" name="TextBox 149">
            <a:extLst>
              <a:ext uri="{FF2B5EF4-FFF2-40B4-BE49-F238E27FC236}">
                <a16:creationId xmlns:a16="http://schemas.microsoft.com/office/drawing/2014/main" id="{EDAD0174-A6D7-25CC-86B3-0308739BC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963" y="3592513"/>
            <a:ext cx="3052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ตัววัดครอบคลุมประเด็นสำคัญและหนุนให้เกิด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alignment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ทั้งองค์กรหรือไม่</a:t>
            </a:r>
          </a:p>
        </p:txBody>
      </p:sp>
      <p:sp>
        <p:nvSpPr>
          <p:cNvPr id="4136" name="TextBox 150">
            <a:extLst>
              <a:ext uri="{FF2B5EF4-FFF2-40B4-BE49-F238E27FC236}">
                <a16:creationId xmlns:a16="http://schemas.microsoft.com/office/drawing/2014/main" id="{F73DE570-95CC-17E9-37AD-D68DD8B1A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2088" y="4300538"/>
            <a:ext cx="19065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มีการตอบสนองอย่างเหมาะสมหรือไม่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4B7233-5321-8599-2FF6-AAC152B26AEE}"/>
              </a:ext>
            </a:extLst>
          </p:cNvPr>
          <p:cNvSpPr txBox="1"/>
          <p:nvPr/>
        </p:nvSpPr>
        <p:spPr>
          <a:xfrm>
            <a:off x="7415213" y="2070100"/>
            <a:ext cx="1927225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Response to Customer Need &amp; Expectation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123" name="TextBox 2">
            <a:extLst>
              <a:ext uri="{FF2B5EF4-FFF2-40B4-BE49-F238E27FC236}">
                <a16:creationId xmlns:a16="http://schemas.microsoft.com/office/drawing/2014/main" id="{3A1963F9-48FE-C656-0202-97C78A8AF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4838" y="6049963"/>
            <a:ext cx="36258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I-3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การมุ่งเน้นผู้ป่วย/ผู้รับผลงาน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E5E58-B470-8846-A783-3A4BF79FEB2F}"/>
              </a:ext>
            </a:extLst>
          </p:cNvPr>
          <p:cNvSpPr txBox="1"/>
          <p:nvPr/>
        </p:nvSpPr>
        <p:spPr>
          <a:xfrm>
            <a:off x="7415213" y="4660900"/>
            <a:ext cx="19272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Patient’s Right Protection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E6A336-03E7-6285-14D2-E69A820919C0}"/>
              </a:ext>
            </a:extLst>
          </p:cNvPr>
          <p:cNvSpPr txBox="1"/>
          <p:nvPr/>
        </p:nvSpPr>
        <p:spPr>
          <a:xfrm>
            <a:off x="9996488" y="3332163"/>
            <a:ext cx="1927225" cy="10144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Satisfaction &amp; Trust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8023D6-586D-2BF0-7C72-EF8801114536}"/>
              </a:ext>
            </a:extLst>
          </p:cNvPr>
          <p:cNvSpPr txBox="1"/>
          <p:nvPr/>
        </p:nvSpPr>
        <p:spPr>
          <a:xfrm>
            <a:off x="4833938" y="1528763"/>
            <a:ext cx="19272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Use of Customer Voice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414A84-5BE4-AE0E-567E-5B9FBBC71493}"/>
              </a:ext>
            </a:extLst>
          </p:cNvPr>
          <p:cNvSpPr txBox="1"/>
          <p:nvPr/>
        </p:nvSpPr>
        <p:spPr>
          <a:xfrm>
            <a:off x="2681288" y="596900"/>
            <a:ext cx="16986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Requirement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ED72F2-75C1-61A2-79CA-D8592FDB3F54}"/>
              </a:ext>
            </a:extLst>
          </p:cNvPr>
          <p:cNvSpPr txBox="1"/>
          <p:nvPr/>
        </p:nvSpPr>
        <p:spPr>
          <a:xfrm>
            <a:off x="2705100" y="1528763"/>
            <a:ext cx="16986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Feedback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E8B968-1E21-E08F-5F7C-8CEFE85705AC}"/>
              </a:ext>
            </a:extLst>
          </p:cNvPr>
          <p:cNvSpPr txBox="1"/>
          <p:nvPr/>
        </p:nvSpPr>
        <p:spPr>
          <a:xfrm>
            <a:off x="2692400" y="2520950"/>
            <a:ext cx="16986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Complaint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ADF11E-D353-7320-C5DA-6526CC398DBB}"/>
              </a:ext>
            </a:extLst>
          </p:cNvPr>
          <p:cNvSpPr txBox="1"/>
          <p:nvPr/>
        </p:nvSpPr>
        <p:spPr>
          <a:xfrm>
            <a:off x="4833938" y="2730500"/>
            <a:ext cx="1927225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Relationship &amp; Access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A3D19E-E742-B256-A593-DE4E1FC76B52}"/>
              </a:ext>
            </a:extLst>
          </p:cNvPr>
          <p:cNvSpPr txBox="1"/>
          <p:nvPr/>
        </p:nvSpPr>
        <p:spPr>
          <a:xfrm>
            <a:off x="517525" y="593725"/>
            <a:ext cx="17637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Customer Segmentation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EF934E-F8D9-77B9-A7B5-D1C97A94B2BA}"/>
              </a:ext>
            </a:extLst>
          </p:cNvPr>
          <p:cNvCxnSpPr>
            <a:stCxn id="14" idx="3"/>
            <a:endCxn id="10" idx="1"/>
          </p:cNvCxnSpPr>
          <p:nvPr/>
        </p:nvCxnSpPr>
        <p:spPr>
          <a:xfrm>
            <a:off x="2281238" y="947738"/>
            <a:ext cx="400050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9B7B6D93-98CF-B968-6ED5-569AA37F7F4B}"/>
              </a:ext>
            </a:extLst>
          </p:cNvPr>
          <p:cNvCxnSpPr>
            <a:stCxn id="10" idx="3"/>
            <a:endCxn id="8" idx="1"/>
          </p:cNvCxnSpPr>
          <p:nvPr/>
        </p:nvCxnSpPr>
        <p:spPr>
          <a:xfrm>
            <a:off x="4379913" y="950913"/>
            <a:ext cx="454025" cy="9318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810BFD0F-0F82-4BFF-3AEC-7B6C6B9CEC15}"/>
              </a:ext>
            </a:extLst>
          </p:cNvPr>
          <p:cNvCxnSpPr>
            <a:stCxn id="11" idx="3"/>
            <a:endCxn id="8" idx="1"/>
          </p:cNvCxnSpPr>
          <p:nvPr/>
        </p:nvCxnSpPr>
        <p:spPr>
          <a:xfrm>
            <a:off x="4403725" y="1882775"/>
            <a:ext cx="430213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BC054BB1-A951-DD25-B2FC-879ECB1895D5}"/>
              </a:ext>
            </a:extLst>
          </p:cNvPr>
          <p:cNvCxnSpPr>
            <a:stCxn id="12" idx="3"/>
            <a:endCxn id="8" idx="1"/>
          </p:cNvCxnSpPr>
          <p:nvPr/>
        </p:nvCxnSpPr>
        <p:spPr>
          <a:xfrm flipV="1">
            <a:off x="4391025" y="1882775"/>
            <a:ext cx="442913" cy="9921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6908D29E-D706-5C1C-16A3-665D01AEAE77}"/>
              </a:ext>
            </a:extLst>
          </p:cNvPr>
          <p:cNvCxnSpPr>
            <a:stCxn id="8" idx="3"/>
            <a:endCxn id="2" idx="1"/>
          </p:cNvCxnSpPr>
          <p:nvPr/>
        </p:nvCxnSpPr>
        <p:spPr>
          <a:xfrm>
            <a:off x="6761163" y="1882775"/>
            <a:ext cx="654050" cy="6953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ECD64208-1715-A7AA-51A7-0FDC4525B43C}"/>
              </a:ext>
            </a:extLst>
          </p:cNvPr>
          <p:cNvCxnSpPr>
            <a:stCxn id="2" idx="3"/>
            <a:endCxn id="6" idx="1"/>
          </p:cNvCxnSpPr>
          <p:nvPr/>
        </p:nvCxnSpPr>
        <p:spPr>
          <a:xfrm>
            <a:off x="9342438" y="2578100"/>
            <a:ext cx="654050" cy="12604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8B4BE28E-E2BE-31F3-8F7B-5A7333669718}"/>
              </a:ext>
            </a:extLst>
          </p:cNvPr>
          <p:cNvCxnSpPr>
            <a:stCxn id="4" idx="3"/>
            <a:endCxn id="6" idx="1"/>
          </p:cNvCxnSpPr>
          <p:nvPr/>
        </p:nvCxnSpPr>
        <p:spPr>
          <a:xfrm flipV="1">
            <a:off x="9342438" y="3838575"/>
            <a:ext cx="654050" cy="11763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EBA21B21-826E-253E-ADE1-CB9F7F9A9224}"/>
              </a:ext>
            </a:extLst>
          </p:cNvPr>
          <p:cNvCxnSpPr>
            <a:stCxn id="13" idx="3"/>
            <a:endCxn id="2" idx="1"/>
          </p:cNvCxnSpPr>
          <p:nvPr/>
        </p:nvCxnSpPr>
        <p:spPr>
          <a:xfrm flipV="1">
            <a:off x="6761163" y="2578100"/>
            <a:ext cx="654050" cy="660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2EE3EB6-28C2-BCEE-FAA8-A20E1D213451}"/>
              </a:ext>
            </a:extLst>
          </p:cNvPr>
          <p:cNvSpPr txBox="1"/>
          <p:nvPr/>
        </p:nvSpPr>
        <p:spPr>
          <a:xfrm>
            <a:off x="4829175" y="4046538"/>
            <a:ext cx="1928813" cy="4016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Staff Awareness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43BFBC8-18C6-B8F6-AFED-6A16CD22C0DC}"/>
              </a:ext>
            </a:extLst>
          </p:cNvPr>
          <p:cNvSpPr txBox="1"/>
          <p:nvPr/>
        </p:nvSpPr>
        <p:spPr>
          <a:xfrm>
            <a:off x="4854575" y="4648200"/>
            <a:ext cx="192722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Inform Patient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E8551FE-9B98-6CB1-F35F-98EF8A9326A5}"/>
              </a:ext>
            </a:extLst>
          </p:cNvPr>
          <p:cNvSpPr txBox="1"/>
          <p:nvPr/>
        </p:nvSpPr>
        <p:spPr>
          <a:xfrm>
            <a:off x="3705225" y="5322888"/>
            <a:ext cx="307657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Implement Patient Charter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A5C5A57-B426-206D-B9F5-CD50283C1373}"/>
              </a:ext>
            </a:extLst>
          </p:cNvPr>
          <p:cNvSpPr txBox="1"/>
          <p:nvPr/>
        </p:nvSpPr>
        <p:spPr>
          <a:xfrm>
            <a:off x="3705225" y="5988050"/>
            <a:ext cx="305276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with Specific Need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8191C7E9-E59D-8A36-4499-94A793DFA73D}"/>
              </a:ext>
            </a:extLst>
          </p:cNvPr>
          <p:cNvCxnSpPr>
            <a:stCxn id="33" idx="3"/>
            <a:endCxn id="4" idx="1"/>
          </p:cNvCxnSpPr>
          <p:nvPr/>
        </p:nvCxnSpPr>
        <p:spPr>
          <a:xfrm>
            <a:off x="6757988" y="4248150"/>
            <a:ext cx="657225" cy="7667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E8DB1FCC-F8E4-0C9E-BACE-B9942AC5CD17}"/>
              </a:ext>
            </a:extLst>
          </p:cNvPr>
          <p:cNvCxnSpPr>
            <a:stCxn id="34" idx="3"/>
            <a:endCxn id="4" idx="1"/>
          </p:cNvCxnSpPr>
          <p:nvPr/>
        </p:nvCxnSpPr>
        <p:spPr>
          <a:xfrm>
            <a:off x="6781800" y="4848225"/>
            <a:ext cx="633413" cy="1666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2BAE3C36-22F0-328F-0A64-73B640B4A702}"/>
              </a:ext>
            </a:extLst>
          </p:cNvPr>
          <p:cNvCxnSpPr>
            <a:stCxn id="35" idx="3"/>
            <a:endCxn id="4" idx="1"/>
          </p:cNvCxnSpPr>
          <p:nvPr/>
        </p:nvCxnSpPr>
        <p:spPr>
          <a:xfrm flipV="1">
            <a:off x="6781800" y="5014913"/>
            <a:ext cx="633413" cy="508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A0AA3206-55E9-1F5F-A9FB-7FA2D9458434}"/>
              </a:ext>
            </a:extLst>
          </p:cNvPr>
          <p:cNvCxnSpPr>
            <a:stCxn id="36" idx="3"/>
            <a:endCxn id="4" idx="1"/>
          </p:cNvCxnSpPr>
          <p:nvPr/>
        </p:nvCxnSpPr>
        <p:spPr>
          <a:xfrm flipV="1">
            <a:off x="6757988" y="5014913"/>
            <a:ext cx="657225" cy="11731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D88D775-2ECA-2B4B-5062-6680E65179A6}"/>
              </a:ext>
            </a:extLst>
          </p:cNvPr>
          <p:cNvSpPr txBox="1"/>
          <p:nvPr/>
        </p:nvSpPr>
        <p:spPr>
          <a:xfrm>
            <a:off x="7421563" y="984250"/>
            <a:ext cx="1928812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Satisfaction Determination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9C951071-3D67-ECA9-BDCA-2AA6E5EAB65D}"/>
              </a:ext>
            </a:extLst>
          </p:cNvPr>
          <p:cNvCxnSpPr>
            <a:stCxn id="6" idx="0"/>
            <a:endCxn id="45" idx="3"/>
          </p:cNvCxnSpPr>
          <p:nvPr/>
        </p:nvCxnSpPr>
        <p:spPr>
          <a:xfrm rot="16200000" flipV="1">
            <a:off x="9158288" y="1530350"/>
            <a:ext cx="1993900" cy="16097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8F973D71-CF84-1426-5F40-E918D30D829E}"/>
              </a:ext>
            </a:extLst>
          </p:cNvPr>
          <p:cNvCxnSpPr>
            <a:stCxn id="45" idx="1"/>
            <a:endCxn id="8" idx="0"/>
          </p:cNvCxnSpPr>
          <p:nvPr/>
        </p:nvCxnSpPr>
        <p:spPr>
          <a:xfrm rot="10800000" flipV="1">
            <a:off x="5797550" y="1338263"/>
            <a:ext cx="1624013" cy="1905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1" name="TextBox 50">
            <a:extLst>
              <a:ext uri="{FF2B5EF4-FFF2-40B4-BE49-F238E27FC236}">
                <a16:creationId xmlns:a16="http://schemas.microsoft.com/office/drawing/2014/main" id="{00400127-247B-E391-7BC5-4C3348718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246063"/>
            <a:ext cx="2257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การแบ่งกลุ่มเหมาะสมหรือไม่</a:t>
            </a:r>
          </a:p>
        </p:txBody>
      </p:sp>
      <p:sp>
        <p:nvSpPr>
          <p:cNvPr id="5152" name="TextBox 51">
            <a:extLst>
              <a:ext uri="{FF2B5EF4-FFF2-40B4-BE49-F238E27FC236}">
                <a16:creationId xmlns:a16="http://schemas.microsoft.com/office/drawing/2014/main" id="{4240ADE8-F89A-4ED7-101C-2E1B6CF94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85725"/>
            <a:ext cx="213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ได้ข้อมูลที่สำคัญต่อการตัดสินใจหรือไม่</a:t>
            </a:r>
          </a:p>
        </p:txBody>
      </p:sp>
      <p:sp>
        <p:nvSpPr>
          <p:cNvPr id="5153" name="TextBox 52">
            <a:extLst>
              <a:ext uri="{FF2B5EF4-FFF2-40B4-BE49-F238E27FC236}">
                <a16:creationId xmlns:a16="http://schemas.microsoft.com/office/drawing/2014/main" id="{9D888DBF-2F2F-64BE-BA11-E3727F87D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6788" y="1049338"/>
            <a:ext cx="2060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มีการนำข้อมูลไปใช้เพื่อการมุ่งเน้นลูกค้าเพียงใด</a:t>
            </a:r>
          </a:p>
        </p:txBody>
      </p:sp>
      <p:sp>
        <p:nvSpPr>
          <p:cNvPr id="5154" name="TextBox 53">
            <a:extLst>
              <a:ext uri="{FF2B5EF4-FFF2-40B4-BE49-F238E27FC236}">
                <a16:creationId xmlns:a16="http://schemas.microsoft.com/office/drawing/2014/main" id="{948CA345-B2C3-A1DC-EE71-3E8B436E8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631825"/>
            <a:ext cx="2247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วิธีการวัดเหมาะสมหรือไม่</a:t>
            </a:r>
          </a:p>
        </p:txBody>
      </p:sp>
      <p:sp>
        <p:nvSpPr>
          <p:cNvPr id="5155" name="TextBox 54">
            <a:extLst>
              <a:ext uri="{FF2B5EF4-FFF2-40B4-BE49-F238E27FC236}">
                <a16:creationId xmlns:a16="http://schemas.microsoft.com/office/drawing/2014/main" id="{CE29F8E3-9092-7B4E-FB24-9355294BA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3625" y="4381500"/>
            <a:ext cx="1997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ความพึงพอใจอยู่ในระดับที่น่าพอใจหรือไม่</a:t>
            </a:r>
          </a:p>
        </p:txBody>
      </p:sp>
      <p:sp>
        <p:nvSpPr>
          <p:cNvPr id="5156" name="TextBox 55">
            <a:extLst>
              <a:ext uri="{FF2B5EF4-FFF2-40B4-BE49-F238E27FC236}">
                <a16:creationId xmlns:a16="http://schemas.microsoft.com/office/drawing/2014/main" id="{107E19FE-E016-2865-2C69-39D928940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2614613"/>
            <a:ext cx="1920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ตอบสนองคำร้องเรียนรวดเร็วเพียงใด</a:t>
            </a:r>
          </a:p>
        </p:txBody>
      </p:sp>
      <p:sp>
        <p:nvSpPr>
          <p:cNvPr id="5157" name="TextBox 56">
            <a:extLst>
              <a:ext uri="{FF2B5EF4-FFF2-40B4-BE49-F238E27FC236}">
                <a16:creationId xmlns:a16="http://schemas.microsoft.com/office/drawing/2014/main" id="{3D0E1BD3-E870-05F0-B7E2-A4B41C2E9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1512888"/>
            <a:ext cx="18192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ติดตามทันทีหรือไม่ ได้ข้อมูลที่นำมา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action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ได้เพียงใด</a:t>
            </a:r>
          </a:p>
        </p:txBody>
      </p:sp>
      <p:sp>
        <p:nvSpPr>
          <p:cNvPr id="5158" name="TextBox 57">
            <a:extLst>
              <a:ext uri="{FF2B5EF4-FFF2-40B4-BE49-F238E27FC236}">
                <a16:creationId xmlns:a16="http://schemas.microsoft.com/office/drawing/2014/main" id="{B4777F5F-A352-06F1-4A08-E9D5BCD9E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900" y="4079875"/>
            <a:ext cx="2878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เจ้าหน้าที่ เข้าใจและตื่นตัวเพียงใด</a:t>
            </a:r>
          </a:p>
        </p:txBody>
      </p:sp>
      <p:sp>
        <p:nvSpPr>
          <p:cNvPr id="5159" name="TextBox 58">
            <a:extLst>
              <a:ext uri="{FF2B5EF4-FFF2-40B4-BE49-F238E27FC236}">
                <a16:creationId xmlns:a16="http://schemas.microsoft.com/office/drawing/2014/main" id="{C267AC92-4D4F-6EAD-F0FB-0FB6A245B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3" y="4689475"/>
            <a:ext cx="1811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ผู้ป่วยรับรู้สิทธิเพียงใด</a:t>
            </a:r>
          </a:p>
        </p:txBody>
      </p:sp>
      <p:sp>
        <p:nvSpPr>
          <p:cNvPr id="5160" name="TextBox 59">
            <a:extLst>
              <a:ext uri="{FF2B5EF4-FFF2-40B4-BE49-F238E27FC236}">
                <a16:creationId xmlns:a16="http://schemas.microsoft.com/office/drawing/2014/main" id="{DAB3C093-60A3-40D8-18DE-75FF4CE6F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237163"/>
            <a:ext cx="2876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ผู้ป่วยได้รับการคุ้มครองตามคำประกาศสิทธิผู้ป่วยครบถ้วนเพียงใด</a:t>
            </a:r>
          </a:p>
        </p:txBody>
      </p:sp>
      <p:sp>
        <p:nvSpPr>
          <p:cNvPr id="5161" name="TextBox 60">
            <a:extLst>
              <a:ext uri="{FF2B5EF4-FFF2-40B4-BE49-F238E27FC236}">
                <a16:creationId xmlns:a16="http://schemas.microsoft.com/office/drawing/2014/main" id="{DE63013F-26B4-CD5F-2F8F-CBB8F5CF1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5870575"/>
            <a:ext cx="2878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ผู้ป่วยที่มีความต้องการเฉพาะได้รับการคุ้มครองสิทธิเพียงใด</a:t>
            </a:r>
          </a:p>
        </p:txBody>
      </p:sp>
      <p:sp>
        <p:nvSpPr>
          <p:cNvPr id="5162" name="TextBox 61">
            <a:extLst>
              <a:ext uri="{FF2B5EF4-FFF2-40B4-BE49-F238E27FC236}">
                <a16:creationId xmlns:a16="http://schemas.microsoft.com/office/drawing/2014/main" id="{0EF91ECB-87BB-DBA8-7A6F-71458D0F2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713" y="3397250"/>
            <a:ext cx="36020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การสร้างความสัมพันธ์และการเข้าถึงดีเพียงใด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C9B323-9627-E5BD-F715-A124F15BF4D0}"/>
              </a:ext>
            </a:extLst>
          </p:cNvPr>
          <p:cNvSpPr txBox="1"/>
          <p:nvPr/>
        </p:nvSpPr>
        <p:spPr>
          <a:xfrm>
            <a:off x="558800" y="2476500"/>
            <a:ext cx="1462088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KPI Selection &amp; Alignment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147" name="TextBox 2">
            <a:extLst>
              <a:ext uri="{FF2B5EF4-FFF2-40B4-BE49-F238E27FC236}">
                <a16:creationId xmlns:a16="http://schemas.microsoft.com/office/drawing/2014/main" id="{6DD06C07-227E-3369-80A9-36165FD40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" y="371475"/>
            <a:ext cx="4302125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I-4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การวัด วิเคราะห์ และจัดการความรู้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F9363C-AD0C-612C-95CF-588AEA8918C3}"/>
              </a:ext>
            </a:extLst>
          </p:cNvPr>
          <p:cNvSpPr txBox="1"/>
          <p:nvPr/>
        </p:nvSpPr>
        <p:spPr>
          <a:xfrm>
            <a:off x="2422525" y="2484438"/>
            <a:ext cx="1700213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KPI Measurement &amp; Integration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6E9694-EA5F-D48C-9EC4-83C8CBF5A6AE}"/>
              </a:ext>
            </a:extLst>
          </p:cNvPr>
          <p:cNvSpPr txBox="1"/>
          <p:nvPr/>
        </p:nvSpPr>
        <p:spPr>
          <a:xfrm>
            <a:off x="4679950" y="2184400"/>
            <a:ext cx="1500188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Data Analysis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AFFF7D-EC98-5A9B-7F70-4745AAFCC401}"/>
              </a:ext>
            </a:extLst>
          </p:cNvPr>
          <p:cNvSpPr txBox="1"/>
          <p:nvPr/>
        </p:nvSpPr>
        <p:spPr>
          <a:xfrm>
            <a:off x="6592888" y="2187575"/>
            <a:ext cx="19018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Priority for Improvement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F78E2B-7D02-B6D1-FC3A-40578391E186}"/>
              </a:ext>
            </a:extLst>
          </p:cNvPr>
          <p:cNvSpPr txBox="1"/>
          <p:nvPr/>
        </p:nvSpPr>
        <p:spPr>
          <a:xfrm>
            <a:off x="4656138" y="981075"/>
            <a:ext cx="1528762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Comparative Data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35CA2C-1CFA-DA2A-BBEE-4B9B799C8632}"/>
              </a:ext>
            </a:extLst>
          </p:cNvPr>
          <p:cNvSpPr txBox="1"/>
          <p:nvPr/>
        </p:nvSpPr>
        <p:spPr>
          <a:xfrm>
            <a:off x="4679950" y="3414713"/>
            <a:ext cx="1552575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Track Progress &amp; Performance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B7C49B-1ABD-1D61-2119-BF09ADCAADA8}"/>
              </a:ext>
            </a:extLst>
          </p:cNvPr>
          <p:cNvSpPr txBox="1"/>
          <p:nvPr/>
        </p:nvSpPr>
        <p:spPr>
          <a:xfrm>
            <a:off x="6592888" y="3414713"/>
            <a:ext cx="1901825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Support Decision Making &amp; Innovation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A81E09ED-2F90-C849-F7E7-D4FECDD6F8A9}"/>
              </a:ext>
            </a:extLst>
          </p:cNvPr>
          <p:cNvCxnSpPr>
            <a:stCxn id="2" idx="3"/>
            <a:endCxn id="4" idx="1"/>
          </p:cNvCxnSpPr>
          <p:nvPr/>
        </p:nvCxnSpPr>
        <p:spPr>
          <a:xfrm>
            <a:off x="2020888" y="2984500"/>
            <a:ext cx="401637" cy="7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08AAA98B-1109-8E93-016D-1473730BE810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4122738" y="2538413"/>
            <a:ext cx="557212" cy="4540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177C1627-C1CA-38D7-FA18-0C52076AE2E7}"/>
              </a:ext>
            </a:extLst>
          </p:cNvPr>
          <p:cNvCxnSpPr>
            <a:stCxn id="9" idx="2"/>
            <a:endCxn id="5" idx="0"/>
          </p:cNvCxnSpPr>
          <p:nvPr/>
        </p:nvCxnSpPr>
        <p:spPr>
          <a:xfrm rot="16200000" flipH="1">
            <a:off x="5177632" y="1931193"/>
            <a:ext cx="495300" cy="111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1625C58C-C93E-C387-C53C-F39642E9703C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6180138" y="2538413"/>
            <a:ext cx="412750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6419A8BB-DFD4-EE81-0A8A-6DE8E90AA39C}"/>
              </a:ext>
            </a:extLst>
          </p:cNvPr>
          <p:cNvCxnSpPr>
            <a:stCxn id="4" idx="3"/>
            <a:endCxn id="10" idx="1"/>
          </p:cNvCxnSpPr>
          <p:nvPr/>
        </p:nvCxnSpPr>
        <p:spPr>
          <a:xfrm>
            <a:off x="4122738" y="2992438"/>
            <a:ext cx="557212" cy="9302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1067B9DB-05DA-94FC-82F2-9DFA137CDCA6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6232525" y="3922713"/>
            <a:ext cx="360363" cy="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67D9262-5375-97DF-F111-94ED77351362}"/>
              </a:ext>
            </a:extLst>
          </p:cNvPr>
          <p:cNvSpPr txBox="1"/>
          <p:nvPr/>
        </p:nvSpPr>
        <p:spPr>
          <a:xfrm>
            <a:off x="6592888" y="4967288"/>
            <a:ext cx="19018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Knowledge Asset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52AAA3C-04F6-9E87-F8C6-F340AF36690A}"/>
              </a:ext>
            </a:extLst>
          </p:cNvPr>
          <p:cNvSpPr txBox="1"/>
          <p:nvPr/>
        </p:nvSpPr>
        <p:spPr>
          <a:xfrm>
            <a:off x="9445625" y="3414713"/>
            <a:ext cx="1947863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Organization Efficiency &amp; Effectiveness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4C1552-8CFF-77AA-8BAE-B6512BFF7C7C}"/>
              </a:ext>
            </a:extLst>
          </p:cNvPr>
          <p:cNvSpPr txBox="1"/>
          <p:nvPr/>
        </p:nvSpPr>
        <p:spPr>
          <a:xfrm>
            <a:off x="4427538" y="4975225"/>
            <a:ext cx="175260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Knowledge Management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FEBA01E9-9F0D-D870-3CDF-A6CB53E08A03}"/>
              </a:ext>
            </a:extLst>
          </p:cNvPr>
          <p:cNvCxnSpPr>
            <a:stCxn id="35" idx="3"/>
            <a:endCxn id="27" idx="1"/>
          </p:cNvCxnSpPr>
          <p:nvPr/>
        </p:nvCxnSpPr>
        <p:spPr>
          <a:xfrm flipV="1">
            <a:off x="6180138" y="5321300"/>
            <a:ext cx="412750" cy="7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AD21B185-6B75-D792-73B7-2157F5641F83}"/>
              </a:ext>
            </a:extLst>
          </p:cNvPr>
          <p:cNvCxnSpPr>
            <a:stCxn id="6" idx="3"/>
            <a:endCxn id="34" idx="1"/>
          </p:cNvCxnSpPr>
          <p:nvPr/>
        </p:nvCxnSpPr>
        <p:spPr>
          <a:xfrm>
            <a:off x="8494713" y="2541588"/>
            <a:ext cx="950912" cy="13811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5AA1D72B-3C45-5B3F-DEA3-15A568059F8A}"/>
              </a:ext>
            </a:extLst>
          </p:cNvPr>
          <p:cNvCxnSpPr>
            <a:stCxn id="11" idx="3"/>
            <a:endCxn id="34" idx="1"/>
          </p:cNvCxnSpPr>
          <p:nvPr/>
        </p:nvCxnSpPr>
        <p:spPr>
          <a:xfrm>
            <a:off x="8494713" y="3922713"/>
            <a:ext cx="950912" cy="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806F1C4A-683D-0FAA-939D-CE001E051275}"/>
              </a:ext>
            </a:extLst>
          </p:cNvPr>
          <p:cNvCxnSpPr>
            <a:stCxn id="27" idx="3"/>
            <a:endCxn id="34" idx="1"/>
          </p:cNvCxnSpPr>
          <p:nvPr/>
        </p:nvCxnSpPr>
        <p:spPr>
          <a:xfrm flipV="1">
            <a:off x="8494713" y="3922713"/>
            <a:ext cx="950912" cy="1398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60A49BC-F3D5-7011-E2C4-5FA371E0A1AD}"/>
              </a:ext>
            </a:extLst>
          </p:cNvPr>
          <p:cNvSpPr txBox="1"/>
          <p:nvPr/>
        </p:nvSpPr>
        <p:spPr>
          <a:xfrm>
            <a:off x="2743200" y="6165850"/>
            <a:ext cx="3754438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IT Support &amp; Quality Assurance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45" name="Up Arrow 44">
            <a:extLst>
              <a:ext uri="{FF2B5EF4-FFF2-40B4-BE49-F238E27FC236}">
                <a16:creationId xmlns:a16="http://schemas.microsoft.com/office/drawing/2014/main" id="{C4B8D098-AEB1-ED86-AF0A-48EDD0FA1770}"/>
              </a:ext>
            </a:extLst>
          </p:cNvPr>
          <p:cNvSpPr/>
          <p:nvPr/>
        </p:nvSpPr>
        <p:spPr>
          <a:xfrm>
            <a:off x="4122738" y="5743575"/>
            <a:ext cx="533400" cy="358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169" name="TextBox 45">
            <a:extLst>
              <a:ext uri="{FF2B5EF4-FFF2-40B4-BE49-F238E27FC236}">
                <a16:creationId xmlns:a16="http://schemas.microsoft.com/office/drawing/2014/main" id="{DA18FCA2-7514-CF10-8CE6-C5F2A627C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1528763"/>
            <a:ext cx="18637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ที่เลือกวัดครอบคลุม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ที่สำคัญครบถ้วนเพียงใด มี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alignment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เพียงใด</a:t>
            </a:r>
          </a:p>
        </p:txBody>
      </p:sp>
      <p:sp>
        <p:nvSpPr>
          <p:cNvPr id="6170" name="TextBox 46">
            <a:extLst>
              <a:ext uri="{FF2B5EF4-FFF2-40B4-BE49-F238E27FC236}">
                <a16:creationId xmlns:a16="http://schemas.microsoft.com/office/drawing/2014/main" id="{6887FEA3-D984-4956-D7BE-64039ED5A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613" y="1736725"/>
            <a:ext cx="20018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มีการวัดสม่ำเสมอ ได้ข้อมูลที่ถูกต้องน่าเชื่อถือ และเชื่อมโยงกันเพียงใด</a:t>
            </a:r>
          </a:p>
        </p:txBody>
      </p:sp>
      <p:sp>
        <p:nvSpPr>
          <p:cNvPr id="6171" name="TextBox 47">
            <a:extLst>
              <a:ext uri="{FF2B5EF4-FFF2-40B4-BE49-F238E27FC236}">
                <a16:creationId xmlns:a16="http://schemas.microsoft.com/office/drawing/2014/main" id="{2EDEE4DB-5C02-9360-A27A-EDC9A1534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1736725"/>
            <a:ext cx="1860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มีการวิเคราะห์ข้อมูลเหมาะสมเพียงใด</a:t>
            </a:r>
          </a:p>
        </p:txBody>
      </p:sp>
      <p:sp>
        <p:nvSpPr>
          <p:cNvPr id="6172" name="TextBox 48">
            <a:extLst>
              <a:ext uri="{FF2B5EF4-FFF2-40B4-BE49-F238E27FC236}">
                <a16:creationId xmlns:a16="http://schemas.microsoft.com/office/drawing/2014/main" id="{4B53BC2F-21C4-F498-CAD5-3C217AC3F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8" y="1625600"/>
            <a:ext cx="20018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มีการนำผลการวิเคราะห์ไปใช้ประโยชน์อย่างไร</a:t>
            </a:r>
          </a:p>
        </p:txBody>
      </p:sp>
      <p:sp>
        <p:nvSpPr>
          <p:cNvPr id="6173" name="TextBox 49">
            <a:extLst>
              <a:ext uri="{FF2B5EF4-FFF2-40B4-BE49-F238E27FC236}">
                <a16:creationId xmlns:a16="http://schemas.microsoft.com/office/drawing/2014/main" id="{4A30DA14-3CA4-E337-E22A-1C6FA5437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966788"/>
            <a:ext cx="2001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ข้อมูลเปรียบเทียบที่ใช้ เหมาะสมเพียงใด</a:t>
            </a:r>
          </a:p>
        </p:txBody>
      </p:sp>
      <p:sp>
        <p:nvSpPr>
          <p:cNvPr id="6174" name="TextBox 50">
            <a:extLst>
              <a:ext uri="{FF2B5EF4-FFF2-40B4-BE49-F238E27FC236}">
                <a16:creationId xmlns:a16="http://schemas.microsoft.com/office/drawing/2014/main" id="{CA95EB8D-A9EB-A60B-D258-2E2978D58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338" y="4408488"/>
            <a:ext cx="2001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มีการใช้ประโยชน์ในการตัดสินใจอย่างไร</a:t>
            </a:r>
          </a:p>
        </p:txBody>
      </p:sp>
      <p:sp>
        <p:nvSpPr>
          <p:cNvPr id="6175" name="TextBox 51">
            <a:extLst>
              <a:ext uri="{FF2B5EF4-FFF2-40B4-BE49-F238E27FC236}">
                <a16:creationId xmlns:a16="http://schemas.microsoft.com/office/drawing/2014/main" id="{742B0BC9-A6C6-7CD3-45D4-BB8BEA772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988" y="5678488"/>
            <a:ext cx="2189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มีความรู้ที่ต้องการเพียงใด</a:t>
            </a:r>
          </a:p>
        </p:txBody>
      </p:sp>
      <p:sp>
        <p:nvSpPr>
          <p:cNvPr id="6176" name="TextBox 52">
            <a:extLst>
              <a:ext uri="{FF2B5EF4-FFF2-40B4-BE49-F238E27FC236}">
                <a16:creationId xmlns:a16="http://schemas.microsoft.com/office/drawing/2014/main" id="{A8788ABE-000D-D9E4-C404-9AF0546C9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5048250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การจัดการความรู้ มีประสิทธิภาพเพียงใด</a:t>
            </a:r>
          </a:p>
        </p:txBody>
      </p:sp>
      <p:sp>
        <p:nvSpPr>
          <p:cNvPr id="6177" name="TextBox 53">
            <a:extLst>
              <a:ext uri="{FF2B5EF4-FFF2-40B4-BE49-F238E27FC236}">
                <a16:creationId xmlns:a16="http://schemas.microsoft.com/office/drawing/2014/main" id="{C0DB6ACC-3460-5A57-40B4-1086B2885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463" y="6118225"/>
            <a:ext cx="3937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มีความั่นคงปลอดภัยเพียงใด สนับสนุนได้ดีเพียงใด คุณภาพข้อมูลและความรู้น่าเชื่อถือเพียงใด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CC7D4F-2809-D335-0071-F776DB794968}"/>
              </a:ext>
            </a:extLst>
          </p:cNvPr>
          <p:cNvSpPr txBox="1"/>
          <p:nvPr/>
        </p:nvSpPr>
        <p:spPr>
          <a:xfrm>
            <a:off x="7788275" y="4100513"/>
            <a:ext cx="1711325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High Performance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F35964-0D0A-B9F8-B40A-4634E7B3D91A}"/>
              </a:ext>
            </a:extLst>
          </p:cNvPr>
          <p:cNvSpPr txBox="1"/>
          <p:nvPr/>
        </p:nvSpPr>
        <p:spPr>
          <a:xfrm>
            <a:off x="10175875" y="2849563"/>
            <a:ext cx="167005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Organization Performance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733FF6-D63C-991D-2193-55C2A05C5199}"/>
              </a:ext>
            </a:extLst>
          </p:cNvPr>
          <p:cNvSpPr txBox="1"/>
          <p:nvPr/>
        </p:nvSpPr>
        <p:spPr>
          <a:xfrm>
            <a:off x="1328738" y="4138613"/>
            <a:ext cx="273685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Work System &amp; Culture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5B53E-FC71-9C49-5613-3A9F9DDDF363}"/>
              </a:ext>
            </a:extLst>
          </p:cNvPr>
          <p:cNvSpPr txBox="1"/>
          <p:nvPr/>
        </p:nvSpPr>
        <p:spPr>
          <a:xfrm>
            <a:off x="5332413" y="4259263"/>
            <a:ext cx="1757362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Staff Engagement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DF9B41-6058-0CD6-5387-5116D8EDD2AA}"/>
              </a:ext>
            </a:extLst>
          </p:cNvPr>
          <p:cNvSpPr txBox="1"/>
          <p:nvPr/>
        </p:nvSpPr>
        <p:spPr>
          <a:xfrm>
            <a:off x="230188" y="3389313"/>
            <a:ext cx="3836987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PMS, IDP, Recognition, Motivation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5F2821-0A1E-203B-EBA4-E124CFE863B9}"/>
              </a:ext>
            </a:extLst>
          </p:cNvPr>
          <p:cNvSpPr txBox="1"/>
          <p:nvPr/>
        </p:nvSpPr>
        <p:spPr>
          <a:xfrm>
            <a:off x="3005138" y="2625725"/>
            <a:ext cx="64135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HRD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DD8BD0-3AC2-E884-F803-599B37229B13}"/>
              </a:ext>
            </a:extLst>
          </p:cNvPr>
          <p:cNvSpPr txBox="1"/>
          <p:nvPr/>
        </p:nvSpPr>
        <p:spPr>
          <a:xfrm>
            <a:off x="434975" y="5640388"/>
            <a:ext cx="365125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Work Environment &amp; Healthcare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E60AC2-F4D0-31E7-5AE4-67D97C0FF6D3}"/>
              </a:ext>
            </a:extLst>
          </p:cNvPr>
          <p:cNvSpPr txBox="1"/>
          <p:nvPr/>
        </p:nvSpPr>
        <p:spPr>
          <a:xfrm>
            <a:off x="5332413" y="5795963"/>
            <a:ext cx="1744662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Healthy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A63F28-C657-A6A0-3377-FFDAD99336D2}"/>
              </a:ext>
            </a:extLst>
          </p:cNvPr>
          <p:cNvSpPr txBox="1"/>
          <p:nvPr/>
        </p:nvSpPr>
        <p:spPr>
          <a:xfrm>
            <a:off x="7788275" y="1379538"/>
            <a:ext cx="171132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Capacity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38B029-1AF7-D02A-2F3D-FEAA96AB8389}"/>
              </a:ext>
            </a:extLst>
          </p:cNvPr>
          <p:cNvSpPr txBox="1"/>
          <p:nvPr/>
        </p:nvSpPr>
        <p:spPr>
          <a:xfrm>
            <a:off x="5283200" y="2468563"/>
            <a:ext cx="17764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Competence Staff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77C53B-52F4-CA64-DD2F-DCA866E48A13}"/>
              </a:ext>
            </a:extLst>
          </p:cNvPr>
          <p:cNvSpPr txBox="1"/>
          <p:nvPr/>
        </p:nvSpPr>
        <p:spPr>
          <a:xfrm>
            <a:off x="5275263" y="919163"/>
            <a:ext cx="1784350" cy="13239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Planning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Recruitment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Assignment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Retention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2A6A354B-DAEA-25C3-C656-7E2D564250D0}"/>
              </a:ext>
            </a:extLst>
          </p:cNvPr>
          <p:cNvCxnSpPr>
            <a:stCxn id="12" idx="3"/>
            <a:endCxn id="5" idx="1"/>
          </p:cNvCxnSpPr>
          <p:nvPr/>
        </p:nvCxnSpPr>
        <p:spPr>
          <a:xfrm>
            <a:off x="9499600" y="1579563"/>
            <a:ext cx="676275" cy="16240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60A958D6-8B43-A8B7-BE79-E49EE98FF9DE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9499600" y="3203575"/>
            <a:ext cx="676275" cy="1404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59F74686-FEDE-E942-91FE-C984F58D3FD2}"/>
              </a:ext>
            </a:extLst>
          </p:cNvPr>
          <p:cNvCxnSpPr>
            <a:stCxn id="14" idx="3"/>
            <a:endCxn id="12" idx="1"/>
          </p:cNvCxnSpPr>
          <p:nvPr/>
        </p:nvCxnSpPr>
        <p:spPr>
          <a:xfrm flipV="1">
            <a:off x="7059613" y="1579563"/>
            <a:ext cx="728662" cy="1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04AF947-0693-16BF-DB92-4E45AAB879C7}"/>
              </a:ext>
            </a:extLst>
          </p:cNvPr>
          <p:cNvCxnSpPr>
            <a:stCxn id="14" idx="2"/>
            <a:endCxn id="13" idx="0"/>
          </p:cNvCxnSpPr>
          <p:nvPr/>
        </p:nvCxnSpPr>
        <p:spPr>
          <a:xfrm>
            <a:off x="6167438" y="2243138"/>
            <a:ext cx="4762" cy="225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133E03CC-B11D-3605-A631-772523D4B630}"/>
              </a:ext>
            </a:extLst>
          </p:cNvPr>
          <p:cNvCxnSpPr>
            <a:stCxn id="9" idx="3"/>
            <a:endCxn id="13" idx="1"/>
          </p:cNvCxnSpPr>
          <p:nvPr/>
        </p:nvCxnSpPr>
        <p:spPr>
          <a:xfrm flipV="1">
            <a:off x="3646488" y="2822575"/>
            <a:ext cx="1636712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A5BEFDCD-00B6-9DDE-F733-7808DA73AFC8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4067175" y="3589338"/>
            <a:ext cx="1265238" cy="1023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D636D4EF-4FAD-2D49-DF6F-C6F09E66F962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4065588" y="4338638"/>
            <a:ext cx="1266825" cy="2746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1159CC41-F07F-00C0-A139-FEAA6C133465}"/>
              </a:ext>
            </a:extLst>
          </p:cNvPr>
          <p:cNvCxnSpPr>
            <a:stCxn id="10" idx="3"/>
            <a:endCxn id="7" idx="1"/>
          </p:cNvCxnSpPr>
          <p:nvPr/>
        </p:nvCxnSpPr>
        <p:spPr>
          <a:xfrm flipV="1">
            <a:off x="4086225" y="4613275"/>
            <a:ext cx="1246188" cy="12271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DC103397-D268-CEA1-E18A-E7B0115149DD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4086225" y="5840413"/>
            <a:ext cx="1246188" cy="1555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3C7B8DAB-7972-C707-4EBB-A3764ADB8DFC}"/>
              </a:ext>
            </a:extLst>
          </p:cNvPr>
          <p:cNvCxnSpPr>
            <a:stCxn id="7" idx="3"/>
            <a:endCxn id="4" idx="1"/>
          </p:cNvCxnSpPr>
          <p:nvPr/>
        </p:nvCxnSpPr>
        <p:spPr>
          <a:xfrm flipV="1">
            <a:off x="7089775" y="4608513"/>
            <a:ext cx="698500" cy="47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B4889097-C77F-8CDF-A90A-CFB15994318E}"/>
              </a:ext>
            </a:extLst>
          </p:cNvPr>
          <p:cNvCxnSpPr>
            <a:stCxn id="13" idx="3"/>
            <a:endCxn id="4" idx="1"/>
          </p:cNvCxnSpPr>
          <p:nvPr/>
        </p:nvCxnSpPr>
        <p:spPr>
          <a:xfrm>
            <a:off x="7059613" y="2822575"/>
            <a:ext cx="728662" cy="1785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A155C35B-8DFF-2F65-540C-F5BF02D3B5E1}"/>
              </a:ext>
            </a:extLst>
          </p:cNvPr>
          <p:cNvCxnSpPr>
            <a:stCxn id="11" idx="3"/>
            <a:endCxn id="4" idx="1"/>
          </p:cNvCxnSpPr>
          <p:nvPr/>
        </p:nvCxnSpPr>
        <p:spPr>
          <a:xfrm flipV="1">
            <a:off x="7077075" y="4608513"/>
            <a:ext cx="711200" cy="1387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B28F7A5-BF8E-A6CE-5E68-84DEF69F6227}"/>
              </a:ext>
            </a:extLst>
          </p:cNvPr>
          <p:cNvSpPr txBox="1"/>
          <p:nvPr/>
        </p:nvSpPr>
        <p:spPr>
          <a:xfrm>
            <a:off x="976313" y="4894263"/>
            <a:ext cx="3094037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Other Engagement Factors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6DDF6E16-CA80-1EC6-FCD6-4844C59904D0}"/>
              </a:ext>
            </a:extLst>
          </p:cNvPr>
          <p:cNvCxnSpPr>
            <a:stCxn id="40" idx="3"/>
            <a:endCxn id="7" idx="1"/>
          </p:cNvCxnSpPr>
          <p:nvPr/>
        </p:nvCxnSpPr>
        <p:spPr>
          <a:xfrm flipV="1">
            <a:off x="4070350" y="4613275"/>
            <a:ext cx="1262063" cy="4810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5" name="TextBox 49">
            <a:extLst>
              <a:ext uri="{FF2B5EF4-FFF2-40B4-BE49-F238E27FC236}">
                <a16:creationId xmlns:a16="http://schemas.microsoft.com/office/drawing/2014/main" id="{F5457257-1A54-C7B6-8834-D43064AC9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813" y="3514725"/>
            <a:ext cx="1947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ผลการดำเนินงานขององค์กรเปลี่ยนไปอย่างไร</a:t>
            </a:r>
          </a:p>
        </p:txBody>
      </p:sp>
      <p:sp>
        <p:nvSpPr>
          <p:cNvPr id="7196" name="TextBox 50">
            <a:extLst>
              <a:ext uri="{FF2B5EF4-FFF2-40B4-BE49-F238E27FC236}">
                <a16:creationId xmlns:a16="http://schemas.microsoft.com/office/drawing/2014/main" id="{4DF09B98-65BB-FFB7-5640-6EC2B6DC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5124450"/>
            <a:ext cx="1947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คนทำงานดีขึ้นอย่างไร</a:t>
            </a:r>
          </a:p>
        </p:txBody>
      </p:sp>
      <p:sp>
        <p:nvSpPr>
          <p:cNvPr id="7197" name="TextBox 51">
            <a:extLst>
              <a:ext uri="{FF2B5EF4-FFF2-40B4-BE49-F238E27FC236}">
                <a16:creationId xmlns:a16="http://schemas.microsoft.com/office/drawing/2014/main" id="{00630993-A1BE-C106-C2B5-2D0E412D2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263" y="4949825"/>
            <a:ext cx="1947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คนมีความผูกพันกับองค์กรเพียงใด</a:t>
            </a:r>
          </a:p>
        </p:txBody>
      </p:sp>
      <p:sp>
        <p:nvSpPr>
          <p:cNvPr id="7198" name="TextBox 52">
            <a:extLst>
              <a:ext uri="{FF2B5EF4-FFF2-40B4-BE49-F238E27FC236}">
                <a16:creationId xmlns:a16="http://schemas.microsoft.com/office/drawing/2014/main" id="{D5EC8A03-8EC5-B9FB-7D37-B23A73921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950" y="6178550"/>
            <a:ext cx="2328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สุขภาพคนทำงานเป็นอย่างไร</a:t>
            </a:r>
          </a:p>
        </p:txBody>
      </p:sp>
      <p:sp>
        <p:nvSpPr>
          <p:cNvPr id="7199" name="TextBox 54">
            <a:extLst>
              <a:ext uri="{FF2B5EF4-FFF2-40B4-BE49-F238E27FC236}">
                <a16:creationId xmlns:a16="http://schemas.microsoft.com/office/drawing/2014/main" id="{53ACB31A-5C71-7108-83FB-D1ABC6138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88" y="3151188"/>
            <a:ext cx="2062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คนมีความรู้ความสามารถและทักษะเพียงพอหรือไม่</a:t>
            </a:r>
          </a:p>
        </p:txBody>
      </p:sp>
      <p:sp>
        <p:nvSpPr>
          <p:cNvPr id="7200" name="TextBox 55">
            <a:extLst>
              <a:ext uri="{FF2B5EF4-FFF2-40B4-BE49-F238E27FC236}">
                <a16:creationId xmlns:a16="http://schemas.microsoft.com/office/drawing/2014/main" id="{2CEA9674-61D7-0E9C-0ECA-4CA6FA95B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0163" y="1741488"/>
            <a:ext cx="2063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มีคนเพียงพอหรือไม่</a:t>
            </a:r>
          </a:p>
        </p:txBody>
      </p:sp>
      <p:sp>
        <p:nvSpPr>
          <p:cNvPr id="7201" name="TextBox 57">
            <a:extLst>
              <a:ext uri="{FF2B5EF4-FFF2-40B4-BE49-F238E27FC236}">
                <a16:creationId xmlns:a16="http://schemas.microsoft.com/office/drawing/2014/main" id="{B214E274-2E29-1F32-802A-EE948E6DD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6011863"/>
            <a:ext cx="3346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จัดสิ่งแวดล้อมที่เอื้อต่อสุขภาพเพียงใด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ดูแลและส่งเสริมสุขภาพคนดีเพียงใด</a:t>
            </a:r>
          </a:p>
        </p:txBody>
      </p:sp>
      <p:sp>
        <p:nvSpPr>
          <p:cNvPr id="7202" name="TextBox 58">
            <a:extLst>
              <a:ext uri="{FF2B5EF4-FFF2-40B4-BE49-F238E27FC236}">
                <a16:creationId xmlns:a16="http://schemas.microsoft.com/office/drawing/2014/main" id="{3F9AA687-28AA-241F-F797-AED1A2CC1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" y="4495800"/>
            <a:ext cx="4478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ระบบงานและวัฒนธรรมเอื้อต่อการทำงานที่ได้ผลดีเพียงใด</a:t>
            </a:r>
          </a:p>
        </p:txBody>
      </p:sp>
      <p:sp>
        <p:nvSpPr>
          <p:cNvPr id="7203" name="TextBox 59">
            <a:extLst>
              <a:ext uri="{FF2B5EF4-FFF2-40B4-BE49-F238E27FC236}">
                <a16:creationId xmlns:a16="http://schemas.microsoft.com/office/drawing/2014/main" id="{BAEAC907-EEBC-8C2C-C329-CB7DE7CC8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5265738"/>
            <a:ext cx="3495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ดูแลปัจจัยที่มีผลต่อความผูกพันอื่นๆ อย่างไร</a:t>
            </a:r>
          </a:p>
        </p:txBody>
      </p:sp>
      <p:sp>
        <p:nvSpPr>
          <p:cNvPr id="7204" name="TextBox 60">
            <a:extLst>
              <a:ext uri="{FF2B5EF4-FFF2-40B4-BE49-F238E27FC236}">
                <a16:creationId xmlns:a16="http://schemas.microsoft.com/office/drawing/2014/main" id="{7BA13555-04CC-FEC9-BD45-4EA0DD581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2568575"/>
            <a:ext cx="2538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การพัฒนาบุคลากรตรงประเด็นและมีประสิทธิภาพเพียงใด</a:t>
            </a:r>
          </a:p>
        </p:txBody>
      </p:sp>
      <p:sp>
        <p:nvSpPr>
          <p:cNvPr id="7205" name="TextBox 61">
            <a:extLst>
              <a:ext uri="{FF2B5EF4-FFF2-40B4-BE49-F238E27FC236}">
                <a16:creationId xmlns:a16="http://schemas.microsoft.com/office/drawing/2014/main" id="{EDD92BE0-FDCE-11FA-D46A-0985040DD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88" y="781050"/>
            <a:ext cx="20621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การวางแผน สรรหา มอบหมายงาน ธำรงรักษา มีประสิทธิภาพเพียงใด</a:t>
            </a:r>
          </a:p>
        </p:txBody>
      </p:sp>
      <p:sp>
        <p:nvSpPr>
          <p:cNvPr id="7206" name="TextBox 66">
            <a:extLst>
              <a:ext uri="{FF2B5EF4-FFF2-40B4-BE49-F238E27FC236}">
                <a16:creationId xmlns:a16="http://schemas.microsoft.com/office/drawing/2014/main" id="{776476B3-B411-9078-94C1-8B1D7088A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3038" y="3724275"/>
            <a:ext cx="615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การประเมินผล การพัฒนา บริหารค่าตอบแทน สร้างแรงจูงใจ เหมาะสมเพียงใด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EDCD792-7694-EFA8-CF1B-260237F25445}"/>
              </a:ext>
            </a:extLst>
          </p:cNvPr>
          <p:cNvSpPr txBox="1"/>
          <p:nvPr/>
        </p:nvSpPr>
        <p:spPr>
          <a:xfrm>
            <a:off x="2635250" y="1387475"/>
            <a:ext cx="703263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HRM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CF1C4420-CB31-4349-B5D4-D5D00E68F9A7}"/>
              </a:ext>
            </a:extLst>
          </p:cNvPr>
          <p:cNvCxnSpPr/>
          <p:nvPr/>
        </p:nvCxnSpPr>
        <p:spPr>
          <a:xfrm flipV="1">
            <a:off x="3395663" y="1597025"/>
            <a:ext cx="1636712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D5B3C46-EBCC-345F-3E69-5EFD5CF6990E}"/>
              </a:ext>
            </a:extLst>
          </p:cNvPr>
          <p:cNvCxnSpPr/>
          <p:nvPr/>
        </p:nvCxnSpPr>
        <p:spPr>
          <a:xfrm rot="16200000" flipH="1">
            <a:off x="3123407" y="3180556"/>
            <a:ext cx="433388" cy="28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10" name="TextBox 43">
            <a:extLst>
              <a:ext uri="{FF2B5EF4-FFF2-40B4-BE49-F238E27FC236}">
                <a16:creationId xmlns:a16="http://schemas.microsoft.com/office/drawing/2014/main" id="{29812B1C-06BC-6DF2-9802-7330F2B3C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00038"/>
            <a:ext cx="35750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I-5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การมุ่งเน้นทรัพยากรบุคคล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108E3-01EE-82DD-27E2-45625AEAD87C}"/>
              </a:ext>
            </a:extLst>
          </p:cNvPr>
          <p:cNvSpPr txBox="1"/>
          <p:nvPr/>
        </p:nvSpPr>
        <p:spPr>
          <a:xfrm>
            <a:off x="7543800" y="3575050"/>
            <a:ext cx="202565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Deliver Value to Patient/Customer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195" name="TextBox 2">
            <a:extLst>
              <a:ext uri="{FF2B5EF4-FFF2-40B4-BE49-F238E27FC236}">
                <a16:creationId xmlns:a16="http://schemas.microsoft.com/office/drawing/2014/main" id="{67DA34AD-90E4-A01C-4F26-5E9442176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7063" y="519113"/>
            <a:ext cx="3043237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I-6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การจัดการกระบวนการ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F4A21E-96E5-4AE4-6695-4EB46E6DCE6F}"/>
              </a:ext>
            </a:extLst>
          </p:cNvPr>
          <p:cNvSpPr txBox="1"/>
          <p:nvPr/>
        </p:nvSpPr>
        <p:spPr>
          <a:xfrm>
            <a:off x="9967913" y="3575050"/>
            <a:ext cx="1608137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Organization Success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5E1C9-3CDA-026D-1A8E-A787BBC9EE2C}"/>
              </a:ext>
            </a:extLst>
          </p:cNvPr>
          <p:cNvSpPr txBox="1"/>
          <p:nvPr/>
        </p:nvSpPr>
        <p:spPr>
          <a:xfrm>
            <a:off x="534988" y="2544763"/>
            <a:ext cx="202565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Determine Key Work Process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9A0A5C-CE9F-4A9B-4692-F7FAA61E65C9}"/>
              </a:ext>
            </a:extLst>
          </p:cNvPr>
          <p:cNvSpPr txBox="1"/>
          <p:nvPr/>
        </p:nvSpPr>
        <p:spPr>
          <a:xfrm>
            <a:off x="2879725" y="2544763"/>
            <a:ext cx="18653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Process Requirement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717E3-6557-C689-C136-CC475054276D}"/>
              </a:ext>
            </a:extLst>
          </p:cNvPr>
          <p:cNvSpPr txBox="1"/>
          <p:nvPr/>
        </p:nvSpPr>
        <p:spPr>
          <a:xfrm>
            <a:off x="5029200" y="2544763"/>
            <a:ext cx="211931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Design &amp; Innovate Work Process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17F35A-F5BF-C7EF-AC38-24666D7F27B1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2560638" y="2898775"/>
            <a:ext cx="319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757B2FB-88D7-8B80-B7DC-255402F94AAA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4745038" y="2898775"/>
            <a:ext cx="2841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3A97D50-6C77-BAFF-6A46-76797AE50F99}"/>
              </a:ext>
            </a:extLst>
          </p:cNvPr>
          <p:cNvCxnSpPr>
            <a:stCxn id="2" idx="3"/>
            <a:endCxn id="4" idx="1"/>
          </p:cNvCxnSpPr>
          <p:nvPr/>
        </p:nvCxnSpPr>
        <p:spPr>
          <a:xfrm>
            <a:off x="9569450" y="3929063"/>
            <a:ext cx="398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EBA1A87-0742-8734-319E-7D520777D7E4}"/>
              </a:ext>
            </a:extLst>
          </p:cNvPr>
          <p:cNvSpPr txBox="1"/>
          <p:nvPr/>
        </p:nvSpPr>
        <p:spPr>
          <a:xfrm>
            <a:off x="301625" y="1576388"/>
            <a:ext cx="247967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Innovate Overall Work System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444557-A43C-96F8-1DCB-9CD5E1BF2E6E}"/>
              </a:ext>
            </a:extLst>
          </p:cNvPr>
          <p:cNvSpPr txBox="1"/>
          <p:nvPr/>
        </p:nvSpPr>
        <p:spPr>
          <a:xfrm>
            <a:off x="546100" y="558800"/>
            <a:ext cx="202565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Determine Core Competency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354475-92F7-0496-0A21-418B072CA85A}"/>
              </a:ext>
            </a:extLst>
          </p:cNvPr>
          <p:cNvSpPr txBox="1"/>
          <p:nvPr/>
        </p:nvSpPr>
        <p:spPr>
          <a:xfrm>
            <a:off x="5080000" y="3570288"/>
            <a:ext cx="202406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Implement Work Process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6DDF18-2022-E9B7-0518-3F8DB3530143}"/>
              </a:ext>
            </a:extLst>
          </p:cNvPr>
          <p:cNvSpPr txBox="1"/>
          <p:nvPr/>
        </p:nvSpPr>
        <p:spPr>
          <a:xfrm>
            <a:off x="5080000" y="4654550"/>
            <a:ext cx="2024063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Manage/</a:t>
            </a:r>
            <a:r>
              <a:rPr lang="en-US" sz="2000" dirty="0" err="1">
                <a:latin typeface="+mn-lt"/>
                <a:cs typeface="+mn-cs"/>
              </a:rPr>
              <a:t>ControlWork</a:t>
            </a:r>
            <a:r>
              <a:rPr lang="en-US" sz="2000" dirty="0">
                <a:latin typeface="+mn-lt"/>
                <a:cs typeface="+mn-cs"/>
              </a:rPr>
              <a:t> Process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5C1B0D-9AFA-E5F6-6ABA-AB9B7CF34CF1}"/>
              </a:ext>
            </a:extLst>
          </p:cNvPr>
          <p:cNvSpPr txBox="1"/>
          <p:nvPr/>
        </p:nvSpPr>
        <p:spPr>
          <a:xfrm>
            <a:off x="2559050" y="4114800"/>
            <a:ext cx="2025650" cy="7064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Improve Work Process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E81DFB07-1936-5F82-1C51-42080ECF4051}"/>
              </a:ext>
            </a:extLst>
          </p:cNvPr>
          <p:cNvCxnSpPr>
            <a:stCxn id="7" idx="2"/>
            <a:endCxn id="18" idx="0"/>
          </p:cNvCxnSpPr>
          <p:nvPr/>
        </p:nvCxnSpPr>
        <p:spPr>
          <a:xfrm rot="16200000" flipH="1">
            <a:off x="5932488" y="3409950"/>
            <a:ext cx="317500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5FB0A549-4E5F-85F9-A643-F20F63134075}"/>
              </a:ext>
            </a:extLst>
          </p:cNvPr>
          <p:cNvCxnSpPr>
            <a:stCxn id="18" idx="2"/>
            <a:endCxn id="19" idx="0"/>
          </p:cNvCxnSpPr>
          <p:nvPr/>
        </p:nvCxnSpPr>
        <p:spPr>
          <a:xfrm rot="5400000">
            <a:off x="5904706" y="4466432"/>
            <a:ext cx="376237" cy="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110BB8F3-DCBE-30BA-0496-26D5CE24D557}"/>
              </a:ext>
            </a:extLst>
          </p:cNvPr>
          <p:cNvCxnSpPr>
            <a:stCxn id="21" idx="0"/>
            <a:endCxn id="18" idx="1"/>
          </p:cNvCxnSpPr>
          <p:nvPr/>
        </p:nvCxnSpPr>
        <p:spPr>
          <a:xfrm rot="5400000" flipH="1" flipV="1">
            <a:off x="4230688" y="3265487"/>
            <a:ext cx="190500" cy="15081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7B949CC-3F91-3A88-F216-03250E8DCF72}"/>
              </a:ext>
            </a:extLst>
          </p:cNvPr>
          <p:cNvSpPr txBox="1"/>
          <p:nvPr/>
        </p:nvSpPr>
        <p:spPr>
          <a:xfrm>
            <a:off x="4303713" y="5683250"/>
            <a:ext cx="355282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Minimize Inspection &amp; Audit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Prevent Rework &amp; Error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B9C1F57-AB08-8AAE-AFCE-507200713F10}"/>
              </a:ext>
            </a:extLst>
          </p:cNvPr>
          <p:cNvCxnSpPr>
            <a:stCxn id="24" idx="0"/>
            <a:endCxn id="19" idx="2"/>
          </p:cNvCxnSpPr>
          <p:nvPr/>
        </p:nvCxnSpPr>
        <p:spPr>
          <a:xfrm flipV="1">
            <a:off x="6080125" y="5362575"/>
            <a:ext cx="12700" cy="32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709C2EB-06EC-42CA-E968-CE4B2961BD91}"/>
              </a:ext>
            </a:extLst>
          </p:cNvPr>
          <p:cNvCxnSpPr>
            <a:stCxn id="17" idx="2"/>
            <a:endCxn id="16" idx="0"/>
          </p:cNvCxnSpPr>
          <p:nvPr/>
        </p:nvCxnSpPr>
        <p:spPr>
          <a:xfrm flipH="1">
            <a:off x="1541463" y="1266825"/>
            <a:ext cx="17462" cy="30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3CD3EAC-BB7F-1029-A319-2726AB767355}"/>
              </a:ext>
            </a:extLst>
          </p:cNvPr>
          <p:cNvSpPr txBox="1"/>
          <p:nvPr/>
        </p:nvSpPr>
        <p:spPr>
          <a:xfrm>
            <a:off x="7989888" y="4667250"/>
            <a:ext cx="309880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Patient’s Expectation, Preference, Decision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F9C653F-DE2D-3745-A0DF-5CD3A9FB2B43}"/>
              </a:ext>
            </a:extLst>
          </p:cNvPr>
          <p:cNvCxnSpPr>
            <a:stCxn id="35" idx="1"/>
            <a:endCxn id="19" idx="3"/>
          </p:cNvCxnSpPr>
          <p:nvPr/>
        </p:nvCxnSpPr>
        <p:spPr>
          <a:xfrm flipH="1" flipV="1">
            <a:off x="7104063" y="5008563"/>
            <a:ext cx="885825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AA77B44-DBC3-B2CE-E6A5-8BCD583CF374}"/>
              </a:ext>
            </a:extLst>
          </p:cNvPr>
          <p:cNvCxnSpPr>
            <a:stCxn id="18" idx="3"/>
            <a:endCxn id="2" idx="1"/>
          </p:cNvCxnSpPr>
          <p:nvPr/>
        </p:nvCxnSpPr>
        <p:spPr>
          <a:xfrm>
            <a:off x="7104063" y="3924300"/>
            <a:ext cx="439737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EC374B-BF06-2DE2-78DD-0EE1502CE8FA}"/>
              </a:ext>
            </a:extLst>
          </p:cNvPr>
          <p:cNvCxnSpPr>
            <a:stCxn id="16" idx="2"/>
            <a:endCxn id="5" idx="0"/>
          </p:cNvCxnSpPr>
          <p:nvPr/>
        </p:nvCxnSpPr>
        <p:spPr>
          <a:xfrm>
            <a:off x="1541463" y="2284413"/>
            <a:ext cx="6350" cy="260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8" name="TextBox 41">
            <a:extLst>
              <a:ext uri="{FF2B5EF4-FFF2-40B4-BE49-F238E27FC236}">
                <a16:creationId xmlns:a16="http://schemas.microsoft.com/office/drawing/2014/main" id="{AA388214-AB86-4905-D8C9-445FAE614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275" y="3016250"/>
            <a:ext cx="4121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กระบวนการบริการของเรา ให้คุณค่าแก่ผู้ป่วยมากพอ และนำไปสู่ความสำเร็จขององค์กรหรือไม่</a:t>
            </a:r>
          </a:p>
        </p:txBody>
      </p:sp>
      <p:sp>
        <p:nvSpPr>
          <p:cNvPr id="8219" name="TextBox 42">
            <a:extLst>
              <a:ext uri="{FF2B5EF4-FFF2-40B4-BE49-F238E27FC236}">
                <a16:creationId xmlns:a16="http://schemas.microsoft.com/office/drawing/2014/main" id="{F02C6A0A-6339-EE42-4398-9633F7E9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6416675"/>
            <a:ext cx="449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ยังมีการตรวจสอบที่ไม่จำเป็น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ความผิดพลาดและการทำซ้ำที่ป้องกันได้ อีกเพียงใด ที่ไหน</a:t>
            </a:r>
          </a:p>
        </p:txBody>
      </p:sp>
      <p:sp>
        <p:nvSpPr>
          <p:cNvPr id="8220" name="TextBox 43">
            <a:extLst>
              <a:ext uri="{FF2B5EF4-FFF2-40B4-BE49-F238E27FC236}">
                <a16:creationId xmlns:a16="http://schemas.microsoft.com/office/drawing/2014/main" id="{78866727-B959-3954-3B46-93D945736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" y="19050"/>
            <a:ext cx="3130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CC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นั้นเป็นความสามารถเชิงกลยุทธ์ที่จะทำให้องค์กรประสบความสำเร็จหรือไม่</a:t>
            </a:r>
          </a:p>
        </p:txBody>
      </p:sp>
      <p:sp>
        <p:nvSpPr>
          <p:cNvPr id="8221" name="TextBox 44">
            <a:extLst>
              <a:ext uri="{FF2B5EF4-FFF2-40B4-BE49-F238E27FC236}">
                <a16:creationId xmlns:a16="http://schemas.microsoft.com/office/drawing/2014/main" id="{4163262F-DE3E-1592-73B8-4A4A33017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1303338"/>
            <a:ext cx="3130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มีนวตกรรมของระบบงานอะไรเกิดขึ้นบ้าง</a:t>
            </a:r>
          </a:p>
        </p:txBody>
      </p:sp>
      <p:sp>
        <p:nvSpPr>
          <p:cNvPr id="8222" name="TextBox 45">
            <a:extLst>
              <a:ext uri="{FF2B5EF4-FFF2-40B4-BE49-F238E27FC236}">
                <a16:creationId xmlns:a16="http://schemas.microsoft.com/office/drawing/2014/main" id="{EA5A6C62-03DC-9535-3570-303EB3494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3287713"/>
            <a:ext cx="22590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กระบวนการเหล่านี้สัมพันธ์กับ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CC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อย่างไร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ก่อให้เกิดคุณค่าแก่ผู้ป่วยและผู้มีส่วนได้ส่วนเสียงอย่างไร</a:t>
            </a:r>
          </a:p>
        </p:txBody>
      </p:sp>
      <p:sp>
        <p:nvSpPr>
          <p:cNvPr id="8223" name="TextBox 46">
            <a:extLst>
              <a:ext uri="{FF2B5EF4-FFF2-40B4-BE49-F238E27FC236}">
                <a16:creationId xmlns:a16="http://schemas.microsoft.com/office/drawing/2014/main" id="{9379D73C-9436-75EC-A812-D40F7A46E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475" y="1920875"/>
            <a:ext cx="3252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มีการออกแบบใหม่/สร้างนวตกรรมในกระบวนการให้มีประสิทธิภาพอย่างไร</a:t>
            </a:r>
          </a:p>
        </p:txBody>
      </p: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FEACAC71-1A7B-A285-C6CE-C987A86FB76B}"/>
              </a:ext>
            </a:extLst>
          </p:cNvPr>
          <p:cNvCxnSpPr>
            <a:stCxn id="19" idx="1"/>
            <a:endCxn id="21" idx="2"/>
          </p:cNvCxnSpPr>
          <p:nvPr/>
        </p:nvCxnSpPr>
        <p:spPr>
          <a:xfrm rot="10800000">
            <a:off x="3571875" y="4821238"/>
            <a:ext cx="1508125" cy="1873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5" name="TextBox 49">
            <a:extLst>
              <a:ext uri="{FF2B5EF4-FFF2-40B4-BE49-F238E27FC236}">
                <a16:creationId xmlns:a16="http://schemas.microsoft.com/office/drawing/2014/main" id="{7F502EF2-CFD6-3907-24DE-C3327B10E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938" y="4819650"/>
            <a:ext cx="3130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มีการปรับปรุงกระบวนการด้วยวิธีการที่หลากหลายและเข้มข้นจนทำให้ผลลัพธ์ดีขึ้นตามต้องการหรือไม่</a:t>
            </a:r>
          </a:p>
        </p:txBody>
      </p:sp>
      <p:sp>
        <p:nvSpPr>
          <p:cNvPr id="8226" name="TextBox 50">
            <a:extLst>
              <a:ext uri="{FF2B5EF4-FFF2-40B4-BE49-F238E27FC236}">
                <a16:creationId xmlns:a16="http://schemas.microsoft.com/office/drawing/2014/main" id="{7C6CBA77-FF5B-258B-E7E4-A9A287976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0088" y="5359400"/>
            <a:ext cx="2227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ผู้ป่วยมีส่วนร่วมอย่างไร</a:t>
            </a:r>
          </a:p>
        </p:txBody>
      </p:sp>
      <p:sp>
        <p:nvSpPr>
          <p:cNvPr id="8227" name="TextBox 51">
            <a:extLst>
              <a:ext uri="{FF2B5EF4-FFF2-40B4-BE49-F238E27FC236}">
                <a16:creationId xmlns:a16="http://schemas.microsoft.com/office/drawing/2014/main" id="{73571A23-8C0A-05CC-4F88-E3E192049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322888"/>
            <a:ext cx="34591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การควบคุมกระบวนการมีประสิทธิภาพเพียงใด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82B7E69-FD24-ABD0-E43B-EBAFB0DFE1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>
                <a:solidFill>
                  <a:srgbClr val="00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 Standards Part II</a:t>
            </a:r>
            <a:endParaRPr lang="th-TH" altLang="en-US" sz="4800" b="1">
              <a:solidFill>
                <a:srgbClr val="0033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BD6DC082-65CD-4D82-E2FF-E7C5A40F4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ahoma" panose="020B0604030504040204" pitchFamily="34" charset="0"/>
                <a:cs typeface="Tahoma" panose="020B0604030504040204" pitchFamily="34" charset="0"/>
              </a:rPr>
              <a:t>Framework for Evaluation &amp; Sharing</a:t>
            </a:r>
            <a:endParaRPr lang="th-TH" altLang="en-US" sz="2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5242AD4C-01F8-32A9-3FEA-D389E815B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2588" y="111125"/>
            <a:ext cx="3922712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II-1 </a:t>
            </a:r>
            <a:r>
              <a:rPr lang="th-TH" alt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การบริหารความเสี่ยง คุณภาพ และความปลอดภัย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396E99-0084-7882-F5F2-0B1269BCD87A}"/>
              </a:ext>
            </a:extLst>
          </p:cNvPr>
          <p:cNvSpPr txBox="1"/>
          <p:nvPr/>
        </p:nvSpPr>
        <p:spPr>
          <a:xfrm>
            <a:off x="7026275" y="1198563"/>
            <a:ext cx="2025650" cy="132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Concerted &amp; Coordinated Effort for Quality Program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F2EBF-8230-581C-BC4E-971B5839D7E4}"/>
              </a:ext>
            </a:extLst>
          </p:cNvPr>
          <p:cNvSpPr txBox="1"/>
          <p:nvPr/>
        </p:nvSpPr>
        <p:spPr>
          <a:xfrm>
            <a:off x="9763125" y="3157538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Safe, Effective, Efficient Service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B1E1F6-8581-A2D1-9FC5-182F28C90F7F}"/>
              </a:ext>
            </a:extLst>
          </p:cNvPr>
          <p:cNvSpPr txBox="1"/>
          <p:nvPr/>
        </p:nvSpPr>
        <p:spPr>
          <a:xfrm>
            <a:off x="7026275" y="3530600"/>
            <a:ext cx="20256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Effective Risk &amp; Safety Management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B77106-76AE-0018-49BF-C4F228F08FAC}"/>
              </a:ext>
            </a:extLst>
          </p:cNvPr>
          <p:cNvSpPr txBox="1"/>
          <p:nvPr/>
        </p:nvSpPr>
        <p:spPr>
          <a:xfrm>
            <a:off x="7037388" y="5556250"/>
            <a:ext cx="202565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Better Clinical Outcome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1411BF-4ACC-4046-415B-619CBA497BFB}"/>
              </a:ext>
            </a:extLst>
          </p:cNvPr>
          <p:cNvSpPr txBox="1"/>
          <p:nvPr/>
        </p:nvSpPr>
        <p:spPr>
          <a:xfrm>
            <a:off x="727075" y="5311775"/>
            <a:ext cx="252095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Patient Care Review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233CE-AA78-FC20-A73F-48C3FE533861}"/>
              </a:ext>
            </a:extLst>
          </p:cNvPr>
          <p:cNvSpPr txBox="1"/>
          <p:nvPr/>
        </p:nvSpPr>
        <p:spPr>
          <a:xfrm>
            <a:off x="4535488" y="5548313"/>
            <a:ext cx="2078037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Clinical KPI Monitoring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258E51-7A4A-4814-D878-25370B016532}"/>
              </a:ext>
            </a:extLst>
          </p:cNvPr>
          <p:cNvSpPr txBox="1"/>
          <p:nvPr/>
        </p:nvSpPr>
        <p:spPr>
          <a:xfrm>
            <a:off x="723900" y="5926138"/>
            <a:ext cx="2522538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Clinical CQI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9A9264-6468-AA39-E977-08C141FA297F}"/>
              </a:ext>
            </a:extLst>
          </p:cNvPr>
          <p:cNvSpPr txBox="1"/>
          <p:nvPr/>
        </p:nvSpPr>
        <p:spPr>
          <a:xfrm>
            <a:off x="714375" y="3011488"/>
            <a:ext cx="218281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Risk Identification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8E37C5-DA9B-7DAD-7584-96E6997C5743}"/>
              </a:ext>
            </a:extLst>
          </p:cNvPr>
          <p:cNvSpPr txBox="1"/>
          <p:nvPr/>
        </p:nvSpPr>
        <p:spPr>
          <a:xfrm>
            <a:off x="3730625" y="3014663"/>
            <a:ext cx="21002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Risk Prevention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40972B-8A89-62CF-616B-908A74C35EFC}"/>
              </a:ext>
            </a:extLst>
          </p:cNvPr>
          <p:cNvSpPr txBox="1"/>
          <p:nvPr/>
        </p:nvSpPr>
        <p:spPr>
          <a:xfrm>
            <a:off x="692150" y="3851275"/>
            <a:ext cx="2184400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Incident Report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07BFF1-F965-EA16-A7D7-A4F4C21AA983}"/>
              </a:ext>
            </a:extLst>
          </p:cNvPr>
          <p:cNvSpPr txBox="1"/>
          <p:nvPr/>
        </p:nvSpPr>
        <p:spPr>
          <a:xfrm>
            <a:off x="3694113" y="3694113"/>
            <a:ext cx="218281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Management &amp; Learning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61FF1C-CD0B-A461-8EAE-9D9A67743390}"/>
              </a:ext>
            </a:extLst>
          </p:cNvPr>
          <p:cNvSpPr txBox="1"/>
          <p:nvPr/>
        </p:nvSpPr>
        <p:spPr>
          <a:xfrm>
            <a:off x="3679825" y="4608513"/>
            <a:ext cx="2184400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Risk Awareness &amp; Safety Culture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F9909D-017C-712C-6BF8-273CFE05769A}"/>
              </a:ext>
            </a:extLst>
          </p:cNvPr>
          <p:cNvSpPr txBox="1"/>
          <p:nvPr/>
        </p:nvSpPr>
        <p:spPr>
          <a:xfrm>
            <a:off x="3441700" y="444500"/>
            <a:ext cx="2455863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Leadership Support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C5BC35-2FD7-C068-C605-365CB823F9F5}"/>
              </a:ext>
            </a:extLst>
          </p:cNvPr>
          <p:cNvSpPr txBox="1"/>
          <p:nvPr/>
        </p:nvSpPr>
        <p:spPr>
          <a:xfrm>
            <a:off x="677863" y="868363"/>
            <a:ext cx="2455862" cy="70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Integration &amp; Coordination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DED8CC-26CF-1ACA-3493-5AFD4E71AB09}"/>
              </a:ext>
            </a:extLst>
          </p:cNvPr>
          <p:cNvSpPr txBox="1"/>
          <p:nvPr/>
        </p:nvSpPr>
        <p:spPr>
          <a:xfrm>
            <a:off x="3452813" y="2236788"/>
            <a:ext cx="24558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Self-assessment</a:t>
            </a:r>
            <a:endParaRPr lang="th-TH" sz="2000" dirty="0">
              <a:latin typeface="+mn-lt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588592-97F7-E4F5-7E3D-4162291D5CB0}"/>
              </a:ext>
            </a:extLst>
          </p:cNvPr>
          <p:cNvSpPr txBox="1"/>
          <p:nvPr/>
        </p:nvSpPr>
        <p:spPr>
          <a:xfrm>
            <a:off x="687388" y="1839913"/>
            <a:ext cx="2455862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Teamwork</a:t>
            </a:r>
            <a:endParaRPr lang="th-TH" sz="2000" dirty="0">
              <a:latin typeface="+mn-lt"/>
              <a:cs typeface="+mn-cs"/>
            </a:endParaRP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F54FB5C3-67D6-29BA-5A75-57ED8884FAF1}"/>
              </a:ext>
            </a:extLst>
          </p:cNvPr>
          <p:cNvCxnSpPr>
            <a:stCxn id="3" idx="3"/>
            <a:endCxn id="4" idx="1"/>
          </p:cNvCxnSpPr>
          <p:nvPr/>
        </p:nvCxnSpPr>
        <p:spPr>
          <a:xfrm>
            <a:off x="9051925" y="1860550"/>
            <a:ext cx="711200" cy="16510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297141DC-881E-04B6-B1A3-7EE266130BE3}"/>
              </a:ext>
            </a:extLst>
          </p:cNvPr>
          <p:cNvCxnSpPr>
            <a:stCxn id="5" idx="3"/>
            <a:endCxn id="4" idx="1"/>
          </p:cNvCxnSpPr>
          <p:nvPr/>
        </p:nvCxnSpPr>
        <p:spPr>
          <a:xfrm flipV="1">
            <a:off x="9051925" y="3511550"/>
            <a:ext cx="711200" cy="5270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EA76C48C-4F2F-967A-506B-6798F2AA87DA}"/>
              </a:ext>
            </a:extLst>
          </p:cNvPr>
          <p:cNvCxnSpPr>
            <a:stCxn id="6" idx="3"/>
            <a:endCxn id="4" idx="1"/>
          </p:cNvCxnSpPr>
          <p:nvPr/>
        </p:nvCxnSpPr>
        <p:spPr>
          <a:xfrm flipV="1">
            <a:off x="9063038" y="3511550"/>
            <a:ext cx="700087" cy="23987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2E5A9462-8A46-741B-7947-7859FBB69278}"/>
              </a:ext>
            </a:extLst>
          </p:cNvPr>
          <p:cNvCxnSpPr>
            <a:stCxn id="15" idx="3"/>
            <a:endCxn id="3" idx="1"/>
          </p:cNvCxnSpPr>
          <p:nvPr/>
        </p:nvCxnSpPr>
        <p:spPr>
          <a:xfrm>
            <a:off x="5897563" y="644525"/>
            <a:ext cx="1128712" cy="12160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7B63128A-C927-CC46-144F-8DC3F0A156C6}"/>
              </a:ext>
            </a:extLst>
          </p:cNvPr>
          <p:cNvCxnSpPr>
            <a:stCxn id="16" idx="3"/>
            <a:endCxn id="3" idx="1"/>
          </p:cNvCxnSpPr>
          <p:nvPr/>
        </p:nvCxnSpPr>
        <p:spPr>
          <a:xfrm>
            <a:off x="3133725" y="1222375"/>
            <a:ext cx="3892550" cy="638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D5D85690-ED85-B45D-5BF8-8D4BE710BB78}"/>
              </a:ext>
            </a:extLst>
          </p:cNvPr>
          <p:cNvCxnSpPr>
            <a:stCxn id="18" idx="3"/>
            <a:endCxn id="3" idx="1"/>
          </p:cNvCxnSpPr>
          <p:nvPr/>
        </p:nvCxnSpPr>
        <p:spPr>
          <a:xfrm flipV="1">
            <a:off x="3143250" y="1860550"/>
            <a:ext cx="3883025" cy="1793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758B0255-067C-3727-013D-CE31FF7CB1C6}"/>
              </a:ext>
            </a:extLst>
          </p:cNvPr>
          <p:cNvCxnSpPr>
            <a:stCxn id="17" idx="3"/>
            <a:endCxn id="3" idx="1"/>
          </p:cNvCxnSpPr>
          <p:nvPr/>
        </p:nvCxnSpPr>
        <p:spPr>
          <a:xfrm flipV="1">
            <a:off x="5908675" y="1860550"/>
            <a:ext cx="1117600" cy="5762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534DC9E-6846-60D8-28D4-248E79130DA2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2897188" y="3211513"/>
            <a:ext cx="833437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9C4A5856-83A1-4C01-115C-4D32447820C1}"/>
              </a:ext>
            </a:extLst>
          </p:cNvPr>
          <p:cNvCxnSpPr>
            <a:stCxn id="11" idx="3"/>
            <a:endCxn id="5" idx="1"/>
          </p:cNvCxnSpPr>
          <p:nvPr/>
        </p:nvCxnSpPr>
        <p:spPr>
          <a:xfrm>
            <a:off x="5830888" y="3214688"/>
            <a:ext cx="1195387" cy="8239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A57ADA63-E7DD-11DE-6EB1-851622781966}"/>
              </a:ext>
            </a:extLst>
          </p:cNvPr>
          <p:cNvCxnSpPr>
            <a:stCxn id="13" idx="3"/>
            <a:endCxn id="5" idx="1"/>
          </p:cNvCxnSpPr>
          <p:nvPr/>
        </p:nvCxnSpPr>
        <p:spPr>
          <a:xfrm flipV="1">
            <a:off x="5876925" y="4038600"/>
            <a:ext cx="1149350" cy="95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F28FBD7D-4CA8-5F5A-F1A8-F43CC1DBE8A3}"/>
              </a:ext>
            </a:extLst>
          </p:cNvPr>
          <p:cNvCxnSpPr>
            <a:stCxn id="14" idx="3"/>
            <a:endCxn id="5" idx="1"/>
          </p:cNvCxnSpPr>
          <p:nvPr/>
        </p:nvCxnSpPr>
        <p:spPr>
          <a:xfrm flipV="1">
            <a:off x="5864225" y="4038600"/>
            <a:ext cx="1162050" cy="9239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8F6E167-6D2A-9713-79F2-99D8EDD16C04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 flipV="1">
            <a:off x="2876550" y="4048125"/>
            <a:ext cx="817563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AE78F11-6A73-0574-3522-B5EC00B3B178}"/>
              </a:ext>
            </a:extLst>
          </p:cNvPr>
          <p:cNvCxnSpPr>
            <a:stCxn id="8" idx="3"/>
            <a:endCxn id="6" idx="1"/>
          </p:cNvCxnSpPr>
          <p:nvPr/>
        </p:nvCxnSpPr>
        <p:spPr>
          <a:xfrm>
            <a:off x="6613525" y="5902325"/>
            <a:ext cx="423863" cy="7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3264C8D8-6418-F704-3126-921A2DD9A2C6}"/>
              </a:ext>
            </a:extLst>
          </p:cNvPr>
          <p:cNvCxnSpPr>
            <a:stCxn id="9" idx="3"/>
            <a:endCxn id="8" idx="1"/>
          </p:cNvCxnSpPr>
          <p:nvPr/>
        </p:nvCxnSpPr>
        <p:spPr>
          <a:xfrm flipV="1">
            <a:off x="3246438" y="5902325"/>
            <a:ext cx="1289050" cy="2238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40E48A3C-4756-19C2-3DAE-B851C0C2738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3248025" y="5511800"/>
            <a:ext cx="1287463" cy="3905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5F43287A-A3A2-61D5-3044-44A558A3EDDE}"/>
              </a:ext>
            </a:extLst>
          </p:cNvPr>
          <p:cNvCxnSpPr>
            <a:stCxn id="8" idx="2"/>
            <a:endCxn id="9" idx="2"/>
          </p:cNvCxnSpPr>
          <p:nvPr/>
        </p:nvCxnSpPr>
        <p:spPr>
          <a:xfrm rot="5400000">
            <a:off x="3744913" y="4497388"/>
            <a:ext cx="69850" cy="3587750"/>
          </a:xfrm>
          <a:prstGeom prst="bentConnector3">
            <a:avLst>
              <a:gd name="adj1" fmla="val 42656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5" name="TextBox 53">
            <a:extLst>
              <a:ext uri="{FF2B5EF4-FFF2-40B4-BE49-F238E27FC236}">
                <a16:creationId xmlns:a16="http://schemas.microsoft.com/office/drawing/2014/main" id="{65CE9166-257F-BA12-0178-B03381852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350" y="6157913"/>
            <a:ext cx="2468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ผลลัพธ์ทางคลินิกดีขึ้นอย่างไร</a:t>
            </a:r>
          </a:p>
        </p:txBody>
      </p:sp>
      <p:sp>
        <p:nvSpPr>
          <p:cNvPr id="10276" name="TextBox 54">
            <a:extLst>
              <a:ext uri="{FF2B5EF4-FFF2-40B4-BE49-F238E27FC236}">
                <a16:creationId xmlns:a16="http://schemas.microsoft.com/office/drawing/2014/main" id="{F285DFD3-F522-6426-5018-5BD2DF97E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8638" y="6143625"/>
            <a:ext cx="24018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มีการใช้ผลการติดตาม </a:t>
            </a:r>
            <a:r>
              <a:rPr lang="en-US" altLang="en-US" sz="1400">
                <a:latin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เพื่อการพัฒนาอย่างไร</a:t>
            </a:r>
          </a:p>
        </p:txBody>
      </p:sp>
      <p:sp>
        <p:nvSpPr>
          <p:cNvPr id="10277" name="TextBox 55">
            <a:extLst>
              <a:ext uri="{FF2B5EF4-FFF2-40B4-BE49-F238E27FC236}">
                <a16:creationId xmlns:a16="http://schemas.microsoft.com/office/drawing/2014/main" id="{7E4714C2-3755-13FA-7397-7148D3853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6221413"/>
            <a:ext cx="3127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การพัฒนาครอบคลุมโรคสำคัญเพียงใด ใช้วิธีการที่หลากหลายเพียงใด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6881FB35-EF8D-BAAD-57A9-7E3C5F425F1D}"/>
              </a:ext>
            </a:extLst>
          </p:cNvPr>
          <p:cNvCxnSpPr>
            <a:stCxn id="7" idx="3"/>
            <a:endCxn id="13" idx="1"/>
          </p:cNvCxnSpPr>
          <p:nvPr/>
        </p:nvCxnSpPr>
        <p:spPr>
          <a:xfrm flipV="1">
            <a:off x="3248025" y="4048125"/>
            <a:ext cx="446088" cy="14636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9" name="TextBox 58">
            <a:extLst>
              <a:ext uri="{FF2B5EF4-FFF2-40B4-BE49-F238E27FC236}">
                <a16:creationId xmlns:a16="http://schemas.microsoft.com/office/drawing/2014/main" id="{4CBE2239-F79A-3AA5-4CE2-30E131865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186238"/>
            <a:ext cx="2468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การรับรู้อุบัติการณ์เป็นไปอย่างรวดเร้วและครอบคลุมเพียงใด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59EA2F3-BE38-CFF5-F6FE-3FDF9DF7AF5D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 flipH="1">
            <a:off x="4772025" y="4402138"/>
            <a:ext cx="12700" cy="206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1" name="TextBox 61">
            <a:extLst>
              <a:ext uri="{FF2B5EF4-FFF2-40B4-BE49-F238E27FC236}">
                <a16:creationId xmlns:a16="http://schemas.microsoft.com/office/drawing/2014/main" id="{F4866320-12D8-1D68-C12D-C41C6DECE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450" y="5164138"/>
            <a:ext cx="2744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มีวัฒนธรรมความปลอดภัยเพียงใด</a:t>
            </a:r>
          </a:p>
        </p:txBody>
      </p:sp>
      <p:sp>
        <p:nvSpPr>
          <p:cNvPr id="10282" name="TextBox 62">
            <a:extLst>
              <a:ext uri="{FF2B5EF4-FFF2-40B4-BE49-F238E27FC236}">
                <a16:creationId xmlns:a16="http://schemas.microsoft.com/office/drawing/2014/main" id="{7D6A1288-BB55-994B-F00A-3AD4A9813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7388" y="4456113"/>
            <a:ext cx="1992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ระบบบริหารความเสี่ยงมีประสิทธิภาพเพียงใด</a:t>
            </a:r>
          </a:p>
        </p:txBody>
      </p:sp>
      <p:sp>
        <p:nvSpPr>
          <p:cNvPr id="10283" name="TextBox 63">
            <a:extLst>
              <a:ext uri="{FF2B5EF4-FFF2-40B4-BE49-F238E27FC236}">
                <a16:creationId xmlns:a16="http://schemas.microsoft.com/office/drawing/2014/main" id="{281CAC63-E645-9920-7651-37FC0FFC4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938" y="760413"/>
            <a:ext cx="2468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ผู้นำให้การสนับสนุนอย่างไร</a:t>
            </a:r>
          </a:p>
        </p:txBody>
      </p:sp>
      <p:sp>
        <p:nvSpPr>
          <p:cNvPr id="10284" name="TextBox 64">
            <a:extLst>
              <a:ext uri="{FF2B5EF4-FFF2-40B4-BE49-F238E27FC236}">
                <a16:creationId xmlns:a16="http://schemas.microsoft.com/office/drawing/2014/main" id="{5478385A-BD4C-599C-8C74-0548CBF45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1430338"/>
            <a:ext cx="3163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มีการเชื่อมโยงและประสานงานดีเพียงใด</a:t>
            </a:r>
          </a:p>
        </p:txBody>
      </p:sp>
      <p:sp>
        <p:nvSpPr>
          <p:cNvPr id="10285" name="TextBox 65">
            <a:extLst>
              <a:ext uri="{FF2B5EF4-FFF2-40B4-BE49-F238E27FC236}">
                <a16:creationId xmlns:a16="http://schemas.microsoft.com/office/drawing/2014/main" id="{1B957C4A-AF36-764C-536C-2B202E35C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2151063"/>
            <a:ext cx="3411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การทำงานเป็นทีมในระดับต่างๆ เป็นอย่างไร</a:t>
            </a:r>
          </a:p>
        </p:txBody>
      </p:sp>
      <p:sp>
        <p:nvSpPr>
          <p:cNvPr id="10286" name="TextBox 66">
            <a:extLst>
              <a:ext uri="{FF2B5EF4-FFF2-40B4-BE49-F238E27FC236}">
                <a16:creationId xmlns:a16="http://schemas.microsoft.com/office/drawing/2014/main" id="{B8918585-D8C1-80F1-562B-52BC07ED3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163" y="4249738"/>
            <a:ext cx="3414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มีการเรียนรู้จากอุบัติการณ์ต่างๆ อย่างไร</a:t>
            </a:r>
          </a:p>
        </p:txBody>
      </p:sp>
      <p:sp>
        <p:nvSpPr>
          <p:cNvPr id="10287" name="TextBox 67">
            <a:extLst>
              <a:ext uri="{FF2B5EF4-FFF2-40B4-BE49-F238E27FC236}">
                <a16:creationId xmlns:a16="http://schemas.microsoft.com/office/drawing/2014/main" id="{9B5E8344-ECAE-D406-84FE-8B4831F5F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3297238"/>
            <a:ext cx="434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มีการปฏิบัติตามมาตรการป้องกันความเสี่ยงรัดกุมเพียงใด</a:t>
            </a:r>
          </a:p>
        </p:txBody>
      </p:sp>
      <p:sp>
        <p:nvSpPr>
          <p:cNvPr id="10288" name="TextBox 71">
            <a:extLst>
              <a:ext uri="{FF2B5EF4-FFF2-40B4-BE49-F238E27FC236}">
                <a16:creationId xmlns:a16="http://schemas.microsoft.com/office/drawing/2014/main" id="{4118D27F-0E8D-0BB5-F76B-D12E1401B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2560638"/>
            <a:ext cx="3633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มีการใช้ประโยชน์จากการประเมินตนเองอย่างไร</a:t>
            </a:r>
          </a:p>
        </p:txBody>
      </p:sp>
      <p:sp>
        <p:nvSpPr>
          <p:cNvPr id="10289" name="TextBox 72">
            <a:extLst>
              <a:ext uri="{FF2B5EF4-FFF2-40B4-BE49-F238E27FC236}">
                <a16:creationId xmlns:a16="http://schemas.microsoft.com/office/drawing/2014/main" id="{F660094A-493C-C800-F2E5-75BF74A14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5600700"/>
            <a:ext cx="3878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en-US" sz="1400">
                <a:latin typeface="Tahoma" panose="020B0604030504040204" pitchFamily="34" charset="0"/>
                <a:cs typeface="Tahoma" panose="020B0604030504040204" pitchFamily="34" charset="0"/>
              </a:rPr>
              <a:t>มีการทบทวนคุณภาพครอบคลุมกรณีสำคัญเพียงใด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7183</TotalTime>
  <Words>3837</Words>
  <Application>Microsoft Office PowerPoint</Application>
  <PresentationFormat>Widescreen</PresentationFormat>
  <Paragraphs>617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Browallia New</vt:lpstr>
      <vt:lpstr>Calibri</vt:lpstr>
      <vt:lpstr>Calibri Light</vt:lpstr>
      <vt:lpstr>Tahoma</vt:lpstr>
      <vt:lpstr>Office Theme</vt:lpstr>
      <vt:lpstr>HA Standards Part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 Standards Part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 Standards Part 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  SUPACHUTIKUL, M.D.</dc:creator>
  <cp:lastModifiedBy>SKH</cp:lastModifiedBy>
  <cp:revision>182</cp:revision>
  <dcterms:created xsi:type="dcterms:W3CDTF">2013-08-05T15:23:59Z</dcterms:created>
  <dcterms:modified xsi:type="dcterms:W3CDTF">2023-07-06T08:51:18Z</dcterms:modified>
</cp:coreProperties>
</file>